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6" r:id="rId3"/>
    <p:sldId id="257" r:id="rId4"/>
    <p:sldId id="258" r:id="rId5"/>
    <p:sldId id="264" r:id="rId6"/>
    <p:sldId id="259" r:id="rId7"/>
    <p:sldId id="265" r:id="rId8"/>
    <p:sldId id="260" r:id="rId9"/>
    <p:sldId id="262" r:id="rId10"/>
    <p:sldId id="261" r:id="rId11"/>
    <p:sldId id="263" r:id="rId12"/>
  </p:sldIdLst>
  <p:sldSz cx="9144000" cy="6858000" type="screen4x3"/>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110"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886200"/>
            <a:ext cx="6858000" cy="990600"/>
          </a:xfrm>
        </p:spPr>
        <p:txBody>
          <a:bodyPr anchor="t" anchorCtr="0"/>
          <a:lstStyle>
            <a:lvl1pPr algn="r">
              <a:defRPr sz="32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400800" y="6355080"/>
            <a:ext cx="2286000" cy="365760"/>
          </a:xfrm>
        </p:spPr>
        <p:txBody>
          <a:bodyPr/>
          <a:lstStyle>
            <a:lvl1pPr>
              <a:defRPr sz="1400"/>
            </a:lvl1pPr>
          </a:lstStyle>
          <a:p>
            <a:fld id="{B548D277-1F3B-4135-AD3F-83F77C28B532}" type="datetimeFigureOut">
              <a:rPr lang="id-ID" smtClean="0"/>
              <a:pPr/>
              <a:t>27/09/2010</a:t>
            </a:fld>
            <a:endParaRPr lang="id-ID"/>
          </a:p>
        </p:txBody>
      </p:sp>
      <p:sp>
        <p:nvSpPr>
          <p:cNvPr id="17" name="Footer Placeholder 16"/>
          <p:cNvSpPr>
            <a:spLocks noGrp="1"/>
          </p:cNvSpPr>
          <p:nvPr>
            <p:ph type="ftr" sz="quarter" idx="11"/>
          </p:nvPr>
        </p:nvSpPr>
        <p:spPr>
          <a:xfrm>
            <a:off x="2898648" y="6355080"/>
            <a:ext cx="3474720" cy="365760"/>
          </a:xfrm>
        </p:spPr>
        <p:txBody>
          <a:bodyPr/>
          <a:lstStyle/>
          <a:p>
            <a:endParaRPr lang="id-ID"/>
          </a:p>
        </p:txBody>
      </p:sp>
      <p:sp>
        <p:nvSpPr>
          <p:cNvPr id="29" name="Slide Number Placeholder 28"/>
          <p:cNvSpPr>
            <a:spLocks noGrp="1"/>
          </p:cNvSpPr>
          <p:nvPr>
            <p:ph type="sldNum" sz="quarter" idx="12"/>
          </p:nvPr>
        </p:nvSpPr>
        <p:spPr>
          <a:xfrm>
            <a:off x="1216152" y="6355080"/>
            <a:ext cx="1219200" cy="365760"/>
          </a:xfrm>
        </p:spPr>
        <p:txBody>
          <a:bodyPr/>
          <a:lstStyle/>
          <a:p>
            <a:fld id="{BE25AD98-8EB0-4D2E-B187-7F25B144A0A6}" type="slidenum">
              <a:rPr lang="id-ID" smtClean="0"/>
              <a:pPr/>
              <a:t>‹#›</a:t>
            </a:fld>
            <a:endParaRPr lang="id-ID"/>
          </a:p>
        </p:txBody>
      </p:sp>
      <p:sp>
        <p:nvSpPr>
          <p:cNvPr id="21" name="Rectangle 20"/>
          <p:cNvSpPr/>
          <p:nvPr/>
        </p:nvSpPr>
        <p:spPr>
          <a:xfrm>
            <a:off x="904875" y="3648075"/>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5" y="3648075"/>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548D277-1F3B-4135-AD3F-83F77C28B532}" type="datetimeFigureOut">
              <a:rPr lang="id-ID" smtClean="0"/>
              <a:pPr/>
              <a:t>27/09/2010</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BE25AD98-8EB0-4D2E-B187-7F25B144A0A6}" type="slidenum">
              <a:rPr lang="id-ID" smtClean="0"/>
              <a:pPr/>
              <a:t>‹#›</a:t>
            </a:fld>
            <a:endParaRPr lang="id-I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548D277-1F3B-4135-AD3F-83F77C28B532}" type="datetimeFigureOut">
              <a:rPr lang="id-ID" smtClean="0"/>
              <a:pPr/>
              <a:t>27/09/2010</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BE25AD98-8EB0-4D2E-B187-7F25B144A0A6}" type="slidenum">
              <a:rPr lang="id-ID" smtClean="0"/>
              <a:pPr/>
              <a:t>‹#›</a:t>
            </a:fld>
            <a:endParaRPr lang="id-ID"/>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8" name="Isosceles Triangle 7"/>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B548D277-1F3B-4135-AD3F-83F77C28B532}" type="datetimeFigureOut">
              <a:rPr lang="id-ID" smtClean="0"/>
              <a:pPr/>
              <a:t>27/09/2010</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BE25AD98-8EB0-4D2E-B187-7F25B144A0A6}" type="slidenum">
              <a:rPr lang="id-ID" smtClean="0"/>
              <a:pPr/>
              <a:t>‹#›</a:t>
            </a:fld>
            <a:endParaRPr lang="id-ID"/>
          </a:p>
        </p:txBody>
      </p:sp>
      <p:sp>
        <p:nvSpPr>
          <p:cNvPr id="8" name="Content Placeholder 7"/>
          <p:cNvSpPr>
            <a:spLocks noGrp="1"/>
          </p:cNvSpPr>
          <p:nvPr>
            <p:ph sz="quarter" idx="1"/>
          </p:nvPr>
        </p:nvSpPr>
        <p:spPr>
          <a:xfrm>
            <a:off x="457200" y="1219200"/>
            <a:ext cx="8229600"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32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p:spPr>
        <p:txBody>
          <a:bodyPr/>
          <a:lstStyle/>
          <a:p>
            <a:fld id="{B548D277-1F3B-4135-AD3F-83F77C28B532}" type="datetimeFigureOut">
              <a:rPr lang="id-ID" smtClean="0"/>
              <a:pPr/>
              <a:t>27/09/2010</a:t>
            </a:fld>
            <a:endParaRPr lang="id-ID"/>
          </a:p>
        </p:txBody>
      </p:sp>
      <p:sp>
        <p:nvSpPr>
          <p:cNvPr id="5" name="Footer Placeholder 4"/>
          <p:cNvSpPr>
            <a:spLocks noGrp="1"/>
          </p:cNvSpPr>
          <p:nvPr>
            <p:ph type="ftr" sz="quarter" idx="11"/>
          </p:nvPr>
        </p:nvSpPr>
        <p:spPr>
          <a:xfrm>
            <a:off x="2898648" y="6355080"/>
            <a:ext cx="3474720" cy="365760"/>
          </a:xfrm>
        </p:spPr>
        <p:txBody>
          <a:bodyPr/>
          <a:lstStyle/>
          <a:p>
            <a:endParaRPr lang="id-ID"/>
          </a:p>
        </p:txBody>
      </p:sp>
      <p:sp>
        <p:nvSpPr>
          <p:cNvPr id="6" name="Slide Number Placeholder 5"/>
          <p:cNvSpPr>
            <a:spLocks noGrp="1"/>
          </p:cNvSpPr>
          <p:nvPr>
            <p:ph type="sldNum" sz="quarter" idx="12"/>
          </p:nvPr>
        </p:nvSpPr>
        <p:spPr>
          <a:xfrm>
            <a:off x="1069848" y="6355080"/>
            <a:ext cx="1520952" cy="365760"/>
          </a:xfrm>
        </p:spPr>
        <p:txBody>
          <a:bodyPr/>
          <a:lstStyle/>
          <a:p>
            <a:fld id="{BE25AD98-8EB0-4D2E-B187-7F25B144A0A6}" type="slidenum">
              <a:rPr lang="id-ID" smtClean="0"/>
              <a:pPr/>
              <a:t>‹#›</a:t>
            </a:fld>
            <a:endParaRPr lang="id-ID"/>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B548D277-1F3B-4135-AD3F-83F77C28B532}" type="datetimeFigureOut">
              <a:rPr lang="id-ID" smtClean="0"/>
              <a:pPr/>
              <a:t>27/09/2010</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BE25AD98-8EB0-4D2E-B187-7F25B144A0A6}" type="slidenum">
              <a:rPr lang="id-ID" smtClean="0"/>
              <a:pPr/>
              <a:t>‹#›</a:t>
            </a:fld>
            <a:endParaRPr lang="id-ID"/>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0" y="1295400"/>
            <a:ext cx="4041775" cy="685800"/>
          </a:xfrm>
          <a:noFill/>
          <a:ln>
            <a:noFill/>
          </a:ln>
        </p:spPr>
        <p:txBody>
          <a:bodyPr lIns="91440" anchor="b" anchorCtr="0"/>
          <a:lstStyle>
            <a:lvl1pPr marL="0" indent="0">
              <a:buNone/>
              <a:defRPr sz="2400" b="1">
                <a:solidFill>
                  <a:schemeClr val="accent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B548D277-1F3B-4135-AD3F-83F77C28B532}" type="datetimeFigureOut">
              <a:rPr lang="id-ID" smtClean="0"/>
              <a:pPr/>
              <a:t>27/09/2010</a:t>
            </a:fld>
            <a:endParaRPr lang="id-ID"/>
          </a:p>
        </p:txBody>
      </p:sp>
      <p:sp>
        <p:nvSpPr>
          <p:cNvPr id="8" name="Footer Placeholder 7"/>
          <p:cNvSpPr>
            <a:spLocks noGrp="1"/>
          </p:cNvSpPr>
          <p:nvPr>
            <p:ph type="ftr" sz="quarter" idx="11"/>
          </p:nvPr>
        </p:nvSpPr>
        <p:spPr/>
        <p:txBody>
          <a:bodyPr/>
          <a:lstStyle/>
          <a:p>
            <a:endParaRPr lang="id-ID"/>
          </a:p>
        </p:txBody>
      </p:sp>
      <p:sp>
        <p:nvSpPr>
          <p:cNvPr id="9" name="Slide Number Placeholder 8"/>
          <p:cNvSpPr>
            <a:spLocks noGrp="1"/>
          </p:cNvSpPr>
          <p:nvPr>
            <p:ph type="sldNum" sz="quarter" idx="12"/>
          </p:nvPr>
        </p:nvSpPr>
        <p:spPr/>
        <p:txBody>
          <a:bodyPr/>
          <a:lstStyle/>
          <a:p>
            <a:fld id="{BE25AD98-8EB0-4D2E-B187-7F25B144A0A6}" type="slidenum">
              <a:rPr lang="id-ID" smtClean="0"/>
              <a:pPr/>
              <a:t>‹#›</a:t>
            </a:fld>
            <a:endParaRPr lang="id-ID"/>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548D277-1F3B-4135-AD3F-83F77C28B532}" type="datetimeFigureOut">
              <a:rPr lang="id-ID" smtClean="0"/>
              <a:pPr/>
              <a:t>27/09/2010</a:t>
            </a:fld>
            <a:endParaRPr lang="id-ID"/>
          </a:p>
        </p:txBody>
      </p:sp>
      <p:sp>
        <p:nvSpPr>
          <p:cNvPr id="4" name="Footer Placeholder 3"/>
          <p:cNvSpPr>
            <a:spLocks noGrp="1"/>
          </p:cNvSpPr>
          <p:nvPr>
            <p:ph type="ftr" sz="quarter" idx="11"/>
          </p:nvPr>
        </p:nvSpPr>
        <p:spPr/>
        <p:txBody>
          <a:bodyPr/>
          <a:lstStyle/>
          <a:p>
            <a:endParaRPr lang="id-ID"/>
          </a:p>
        </p:txBody>
      </p:sp>
      <p:sp>
        <p:nvSpPr>
          <p:cNvPr id="5" name="Slide Number Placeholder 4"/>
          <p:cNvSpPr>
            <a:spLocks noGrp="1"/>
          </p:cNvSpPr>
          <p:nvPr>
            <p:ph type="sldNum" sz="quarter" idx="12"/>
          </p:nvPr>
        </p:nvSpPr>
        <p:spPr/>
        <p:txBody>
          <a:bodyPr/>
          <a:lstStyle/>
          <a:p>
            <a:fld id="{BE25AD98-8EB0-4D2E-B187-7F25B144A0A6}" type="slidenum">
              <a:rPr lang="id-ID" smtClean="0"/>
              <a:pPr/>
              <a:t>‹#›</a:t>
            </a:fld>
            <a:endParaRPr lang="id-ID"/>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48D277-1F3B-4135-AD3F-83F77C28B532}" type="datetimeFigureOut">
              <a:rPr lang="id-ID" smtClean="0"/>
              <a:pPr/>
              <a:t>27/09/2010</a:t>
            </a:fld>
            <a:endParaRPr lang="id-ID"/>
          </a:p>
        </p:txBody>
      </p:sp>
      <p:sp>
        <p:nvSpPr>
          <p:cNvPr id="3" name="Footer Placeholder 2"/>
          <p:cNvSpPr>
            <a:spLocks noGrp="1"/>
          </p:cNvSpPr>
          <p:nvPr>
            <p:ph type="ftr" sz="quarter" idx="11"/>
          </p:nvPr>
        </p:nvSpPr>
        <p:spPr/>
        <p:txBody>
          <a:bodyPr/>
          <a:lstStyle/>
          <a:p>
            <a:endParaRPr lang="id-ID"/>
          </a:p>
        </p:txBody>
      </p:sp>
      <p:sp>
        <p:nvSpPr>
          <p:cNvPr id="4" name="Slide Number Placeholder 3"/>
          <p:cNvSpPr>
            <a:spLocks noGrp="1"/>
          </p:cNvSpPr>
          <p:nvPr>
            <p:ph type="sldNum" sz="quarter" idx="12"/>
          </p:nvPr>
        </p:nvSpPr>
        <p:spPr/>
        <p:txBody>
          <a:bodyPr/>
          <a:lstStyle/>
          <a:p>
            <a:fld id="{BE25AD98-8EB0-4D2E-B187-7F25B144A0A6}" type="slidenum">
              <a:rPr lang="id-ID" smtClean="0"/>
              <a:pPr/>
              <a:t>‹#›</a:t>
            </a:fld>
            <a:endParaRPr lang="id-ID"/>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6" name="Isosceles Triangle 5"/>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20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0"/>
            <a:ext cx="2514600" cy="4843463"/>
          </a:xfrm>
        </p:spPr>
        <p:txBody>
          <a:bodyPr/>
          <a:lstStyle>
            <a:lvl1pPr marL="0" indent="0">
              <a:lnSpc>
                <a:spcPts val="22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548D277-1F3B-4135-AD3F-83F77C28B532}" type="datetimeFigureOut">
              <a:rPr lang="id-ID" smtClean="0"/>
              <a:pPr/>
              <a:t>27/09/2010</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BE25AD98-8EB0-4D2E-B187-7F25B144A0A6}" type="slidenum">
              <a:rPr lang="id-ID" smtClean="0"/>
              <a:pPr/>
              <a:t>‹#›</a:t>
            </a:fld>
            <a:endParaRPr lang="id-ID"/>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dirty="0"/>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20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600"/>
              </a:spcBef>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548D277-1F3B-4135-AD3F-83F77C28B532}" type="datetimeFigureOut">
              <a:rPr lang="id-ID" smtClean="0"/>
              <a:pPr/>
              <a:t>27/09/2010</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BE25AD98-8EB0-4D2E-B187-7F25B144A0A6}" type="slidenum">
              <a:rPr lang="id-ID" smtClean="0"/>
              <a:pPr/>
              <a:t>‹#›</a:t>
            </a:fld>
            <a:endParaRPr lang="id-ID"/>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9" name="Isosceles Triangle 8"/>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152400"/>
            <a:ext cx="8229600" cy="990600"/>
          </a:xfrm>
          <a:prstGeom prst="rect">
            <a:avLst/>
          </a:prstGeom>
        </p:spPr>
        <p:txBody>
          <a:bodyPr vert="horz"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00800" y="6356350"/>
            <a:ext cx="2289048" cy="365760"/>
          </a:xfrm>
          <a:prstGeom prst="rect">
            <a:avLst/>
          </a:prstGeom>
        </p:spPr>
        <p:txBody>
          <a:bodyPr vert="horz"/>
          <a:lstStyle>
            <a:lvl1pPr algn="l" eaLnBrk="1" latinLnBrk="0" hangingPunct="1">
              <a:defRPr kumimoji="0" sz="1400">
                <a:solidFill>
                  <a:schemeClr val="tx2"/>
                </a:solidFill>
              </a:defRPr>
            </a:lvl1pPr>
          </a:lstStyle>
          <a:p>
            <a:fld id="{B548D277-1F3B-4135-AD3F-83F77C28B532}" type="datetimeFigureOut">
              <a:rPr lang="id-ID" smtClean="0"/>
              <a:pPr/>
              <a:t>27/09/2010</a:t>
            </a:fld>
            <a:endParaRPr lang="id-ID"/>
          </a:p>
        </p:txBody>
      </p:sp>
      <p:sp>
        <p:nvSpPr>
          <p:cNvPr id="3" name="Footer Placeholder 2"/>
          <p:cNvSpPr>
            <a:spLocks noGrp="1"/>
          </p:cNvSpPr>
          <p:nvPr>
            <p:ph type="ftr" sz="quarter" idx="3"/>
          </p:nvPr>
        </p:nvSpPr>
        <p:spPr>
          <a:xfrm>
            <a:off x="2898648" y="6356350"/>
            <a:ext cx="3505200" cy="365760"/>
          </a:xfrm>
          <a:prstGeom prst="rect">
            <a:avLst/>
          </a:prstGeom>
        </p:spPr>
        <p:txBody>
          <a:bodyPr vert="horz"/>
          <a:lstStyle>
            <a:lvl1pPr algn="r" eaLnBrk="1" latinLnBrk="0" hangingPunct="1">
              <a:defRPr kumimoji="0" sz="1400">
                <a:solidFill>
                  <a:schemeClr val="tx2"/>
                </a:solidFill>
              </a:defRPr>
            </a:lvl1pPr>
          </a:lstStyle>
          <a:p>
            <a:endParaRPr lang="id-ID"/>
          </a:p>
        </p:txBody>
      </p:sp>
      <p:sp>
        <p:nvSpPr>
          <p:cNvPr id="23" name="Slide Number Placeholder 22"/>
          <p:cNvSpPr>
            <a:spLocks noGrp="1"/>
          </p:cNvSpPr>
          <p:nvPr>
            <p:ph type="sldNum" sz="quarter" idx="4"/>
          </p:nvPr>
        </p:nvSpPr>
        <p:spPr>
          <a:xfrm>
            <a:off x="612648" y="6356350"/>
            <a:ext cx="1981200" cy="365760"/>
          </a:xfrm>
          <a:prstGeom prst="rect">
            <a:avLst/>
          </a:prstGeom>
        </p:spPr>
        <p:txBody>
          <a:bodyPr vert="horz"/>
          <a:lstStyle>
            <a:lvl1pPr algn="l" eaLnBrk="1" latinLnBrk="0" hangingPunct="1">
              <a:defRPr kumimoji="0" sz="1400">
                <a:solidFill>
                  <a:schemeClr val="tx2"/>
                </a:solidFill>
              </a:defRPr>
            </a:lvl1pPr>
          </a:lstStyle>
          <a:p>
            <a:fld id="{BE25AD98-8EB0-4D2E-B187-7F25B144A0A6}" type="slidenum">
              <a:rPr lang="id-ID" smtClean="0"/>
              <a:pPr/>
              <a:t>‹#›</a:t>
            </a:fld>
            <a:endParaRPr lang="id-ID"/>
          </a:p>
        </p:txBody>
      </p:sp>
      <p:sp>
        <p:nvSpPr>
          <p:cNvPr id="28" name="Straight Connector 2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46747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2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3886200"/>
            <a:ext cx="6853262" cy="990600"/>
          </a:xfrm>
        </p:spPr>
        <p:txBody>
          <a:bodyPr>
            <a:normAutofit fontScale="90000"/>
          </a:bodyPr>
          <a:lstStyle/>
          <a:p>
            <a:r>
              <a:rPr lang="id-ID" b="1" dirty="0" smtClean="0"/>
              <a:t>PEMROGRAMAN BERBASIS JAVA</a:t>
            </a:r>
            <a:endParaRPr lang="id-ID" b="1" dirty="0"/>
          </a:p>
        </p:txBody>
      </p:sp>
      <p:sp>
        <p:nvSpPr>
          <p:cNvPr id="3" name="Subtitle 2"/>
          <p:cNvSpPr>
            <a:spLocks noGrp="1"/>
          </p:cNvSpPr>
          <p:nvPr>
            <p:ph type="subTitle" idx="1"/>
          </p:nvPr>
        </p:nvSpPr>
        <p:spPr/>
        <p:txBody>
          <a:bodyPr/>
          <a:lstStyle/>
          <a:p>
            <a:r>
              <a:rPr lang="id-ID" b="1" dirty="0" smtClean="0"/>
              <a:t>ERLAN DARMAWAN, S.KOM</a:t>
            </a:r>
            <a:endParaRPr lang="id-ID"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490518"/>
          </a:xfrm>
        </p:spPr>
        <p:txBody>
          <a:bodyPr>
            <a:normAutofit fontScale="90000"/>
          </a:bodyPr>
          <a:lstStyle/>
          <a:p>
            <a:r>
              <a:rPr lang="id-ID" dirty="0" smtClean="0">
                <a:solidFill>
                  <a:schemeClr val="tx1"/>
                </a:solidFill>
              </a:rPr>
              <a:t>Fitur Penting  Bahasa Java</a:t>
            </a:r>
            <a:endParaRPr lang="id-ID" dirty="0">
              <a:solidFill>
                <a:schemeClr val="tx1"/>
              </a:solidFill>
            </a:endParaRPr>
          </a:p>
        </p:txBody>
      </p:sp>
      <p:sp>
        <p:nvSpPr>
          <p:cNvPr id="3" name="Content Placeholder 2"/>
          <p:cNvSpPr>
            <a:spLocks noGrp="1"/>
          </p:cNvSpPr>
          <p:nvPr>
            <p:ph sz="quarter" idx="1"/>
          </p:nvPr>
        </p:nvSpPr>
        <p:spPr>
          <a:xfrm>
            <a:off x="428596" y="642918"/>
            <a:ext cx="8715404" cy="6215082"/>
          </a:xfrm>
        </p:spPr>
        <p:txBody>
          <a:bodyPr>
            <a:normAutofit fontScale="85000" lnSpcReduction="20000"/>
          </a:bodyPr>
          <a:lstStyle/>
          <a:p>
            <a:pPr marL="0" indent="0" algn="just">
              <a:buNone/>
            </a:pPr>
            <a:r>
              <a:rPr lang="id-ID" dirty="0" smtClean="0"/>
              <a:t>Bahasa ditujukan untuk membuat beragam jenis aplikasi secara seragam, yaitu :</a:t>
            </a:r>
          </a:p>
          <a:p>
            <a:pPr algn="just"/>
            <a:r>
              <a:rPr lang="id-ID" dirty="0" smtClean="0"/>
              <a:t>Program di lingkungan web browser</a:t>
            </a:r>
          </a:p>
          <a:p>
            <a:pPr algn="just">
              <a:buNone/>
            </a:pPr>
            <a:r>
              <a:rPr lang="id-ID" dirty="0" smtClean="0"/>
              <a:t>	Applet </a:t>
            </a:r>
            <a:r>
              <a:rPr lang="id-ID" dirty="0" smtClean="0">
                <a:sym typeface="Wingdings" pitchFamily="2" charset="2"/>
              </a:rPr>
              <a:t> program ini di eksekusi di web browser dari halaman web yang memuat java applet.kemudian web browser menugaskan java interpreter (JRE) untuk mengeksekusi java applet yang diterima.</a:t>
            </a:r>
            <a:endParaRPr lang="id-ID" dirty="0" smtClean="0"/>
          </a:p>
          <a:p>
            <a:pPr algn="just"/>
            <a:r>
              <a:rPr lang="id-ID" dirty="0" smtClean="0"/>
              <a:t>Program di lingkungan web server</a:t>
            </a:r>
          </a:p>
          <a:p>
            <a:pPr lvl="1" algn="just"/>
            <a:r>
              <a:rPr lang="id-ID" dirty="0" smtClean="0">
                <a:solidFill>
                  <a:schemeClr val="tx1"/>
                </a:solidFill>
              </a:rPr>
              <a:t>Java Server Pages </a:t>
            </a:r>
            <a:r>
              <a:rPr lang="id-ID" dirty="0" smtClean="0">
                <a:solidFill>
                  <a:schemeClr val="tx1"/>
                </a:solidFill>
                <a:sym typeface="Wingdings" pitchFamily="2" charset="2"/>
              </a:rPr>
              <a:t> web scripting serupa ASP, PHP, dll.  Program ini ditempelkan dihalaman html. Html ini tidak langsung dikirim ke web browser tapi diolah dulu oleh web server dan hasilnya yang berupa dokumen hatml dikirim web server ke web browser.</a:t>
            </a:r>
            <a:endParaRPr lang="id-ID" dirty="0" smtClean="0">
              <a:solidFill>
                <a:schemeClr val="tx1"/>
              </a:solidFill>
            </a:endParaRPr>
          </a:p>
          <a:p>
            <a:pPr lvl="1" algn="just"/>
            <a:r>
              <a:rPr lang="id-ID" dirty="0" smtClean="0">
                <a:solidFill>
                  <a:schemeClr val="tx1"/>
                </a:solidFill>
              </a:rPr>
              <a:t>Java Servlet </a:t>
            </a:r>
            <a:r>
              <a:rPr lang="id-ID" dirty="0" smtClean="0">
                <a:solidFill>
                  <a:schemeClr val="tx1"/>
                </a:solidFill>
                <a:sym typeface="Wingdings" pitchFamily="2" charset="2"/>
              </a:rPr>
              <a:t> semacam modul di web server. JSP akan diterjemahkan menjadi servlet agar memperepat proses eksekusi</a:t>
            </a:r>
            <a:endParaRPr lang="id-ID" dirty="0" smtClean="0">
              <a:solidFill>
                <a:schemeClr val="tx1"/>
              </a:solidFill>
            </a:endParaRPr>
          </a:p>
          <a:p>
            <a:pPr algn="just"/>
            <a:r>
              <a:rPr lang="id-ID" dirty="0" smtClean="0"/>
              <a:t>Program mandiri (stand alone application)</a:t>
            </a:r>
          </a:p>
          <a:p>
            <a:pPr algn="just"/>
            <a:r>
              <a:rPr lang="id-ID" dirty="0" smtClean="0"/>
              <a:t>Program mandiri sebagai pustaka komponen pengembangan aplikasi </a:t>
            </a:r>
            <a:r>
              <a:rPr lang="id-ID" dirty="0" smtClean="0">
                <a:sym typeface="Wingdings" pitchFamily="2" charset="2"/>
              </a:rPr>
              <a:t>java menyediakan bean untuk mendukung RAD yang berbasis visual seperti visual basic </a:t>
            </a:r>
            <a:endParaRPr lang="id-ID" dirty="0" smtClean="0"/>
          </a:p>
          <a:p>
            <a:pPr algn="just"/>
            <a:r>
              <a:rPr lang="id-ID" dirty="0" smtClean="0"/>
              <a:t>Bahasa untuk pengembangan aplikasi objek objek tersebar skala enterprise </a:t>
            </a:r>
            <a:r>
              <a:rPr lang="id-ID" dirty="0" smtClean="0">
                <a:sym typeface="Wingdings" pitchFamily="2" charset="2"/>
              </a:rPr>
              <a:t> EJB (enterprise java bean) yang berjalan di paplication server</a:t>
            </a:r>
            <a:endParaRPr lang="id-ID" dirty="0" smtClean="0"/>
          </a:p>
          <a:p>
            <a:pPr algn="just"/>
            <a:endParaRPr lang="id-ID"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33394"/>
          </a:xfrm>
        </p:spPr>
        <p:txBody>
          <a:bodyPr/>
          <a:lstStyle/>
          <a:p>
            <a:r>
              <a:rPr lang="id-ID" dirty="0" smtClean="0">
                <a:solidFill>
                  <a:schemeClr val="tx1"/>
                </a:solidFill>
              </a:rPr>
              <a:t>Edisi JAVA</a:t>
            </a:r>
            <a:endParaRPr lang="id-ID" dirty="0">
              <a:solidFill>
                <a:schemeClr val="tx1"/>
              </a:solidFill>
            </a:endParaRPr>
          </a:p>
        </p:txBody>
      </p:sp>
      <p:sp>
        <p:nvSpPr>
          <p:cNvPr id="3" name="Content Placeholder 2"/>
          <p:cNvSpPr>
            <a:spLocks noGrp="1"/>
          </p:cNvSpPr>
          <p:nvPr>
            <p:ph sz="quarter" idx="1"/>
          </p:nvPr>
        </p:nvSpPr>
        <p:spPr>
          <a:xfrm>
            <a:off x="457200" y="1219200"/>
            <a:ext cx="8686800" cy="3361928"/>
          </a:xfrm>
        </p:spPr>
        <p:txBody>
          <a:bodyPr/>
          <a:lstStyle/>
          <a:p>
            <a:pPr marL="0" indent="0">
              <a:buNone/>
            </a:pPr>
            <a:r>
              <a:rPr lang="id-ID" dirty="0" smtClean="0"/>
              <a:t>The java 2 platform tersedia dalam tiga edisi untuk keperluan berbeda </a:t>
            </a:r>
            <a:r>
              <a:rPr lang="id-ID" dirty="0" smtClean="0"/>
              <a:t>:</a:t>
            </a:r>
            <a:endParaRPr lang="en-US" dirty="0" smtClean="0"/>
          </a:p>
          <a:p>
            <a:pPr marL="0" indent="0">
              <a:buNone/>
            </a:pPr>
            <a:endParaRPr lang="id-ID" dirty="0" smtClean="0"/>
          </a:p>
        </p:txBody>
      </p:sp>
      <p:sp>
        <p:nvSpPr>
          <p:cNvPr id="4" name="Rectangle 3"/>
          <p:cNvSpPr txBox="1">
            <a:spLocks noChangeArrowheads="1"/>
          </p:cNvSpPr>
          <p:nvPr/>
        </p:nvSpPr>
        <p:spPr>
          <a:xfrm>
            <a:off x="539552" y="2204862"/>
            <a:ext cx="8064896" cy="3897089"/>
          </a:xfrm>
          <a:prstGeom prst="rect">
            <a:avLst/>
          </a:prstGeom>
        </p:spPr>
        <p:txBody>
          <a:bodyPr vert="horz">
            <a:normAutofit/>
          </a:bodyPr>
          <a:lst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r>
              <a:rPr lang="en-US" sz="2400" dirty="0" smtClean="0"/>
              <a:t>J2SE (</a:t>
            </a:r>
            <a:r>
              <a:rPr lang="en-US" sz="2400" dirty="0" err="1" smtClean="0"/>
              <a:t>Dekstop</a:t>
            </a:r>
            <a:r>
              <a:rPr lang="en-US" sz="2400" dirty="0" smtClean="0"/>
              <a:t> </a:t>
            </a:r>
            <a:r>
              <a:rPr lang="en-US" sz="2400" dirty="0" err="1" smtClean="0"/>
              <a:t>Aplication</a:t>
            </a:r>
            <a:r>
              <a:rPr lang="en-US" sz="2400" dirty="0" smtClean="0"/>
              <a:t>, Applet)</a:t>
            </a:r>
          </a:p>
          <a:p>
            <a:r>
              <a:rPr lang="id-ID" sz="2400" dirty="0" smtClean="0"/>
              <a:t>J2ME (Pada perangkat bergerak)</a:t>
            </a:r>
          </a:p>
          <a:p>
            <a:r>
              <a:rPr lang="id-ID" sz="2400" dirty="0" smtClean="0"/>
              <a:t>J2EE sekarang menjadi JEE (Pada Web based Aplication)</a:t>
            </a:r>
          </a:p>
          <a:p>
            <a:r>
              <a:rPr lang="id-ID" sz="2400" dirty="0" smtClean="0"/>
              <a:t>Java Card (pada penggunaan Smart Card)</a:t>
            </a:r>
          </a:p>
          <a:p>
            <a:r>
              <a:rPr lang="id-ID" sz="2400" dirty="0" smtClean="0"/>
              <a:t>Dll...</a:t>
            </a:r>
          </a:p>
          <a:p>
            <a:pPr>
              <a:buFont typeface="Wingdings" pitchFamily="2" charset="2"/>
              <a:buNone/>
            </a:pPr>
            <a:endParaRPr lang="en-US" sz="2400" dirty="0" smtClean="0"/>
          </a:p>
        </p:txBody>
      </p:sp>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4859264" y="4868465"/>
            <a:ext cx="1755775" cy="1233488"/>
          </a:xfrm>
          <a:prstGeom prst="rect">
            <a:avLst/>
          </a:prstGeom>
          <a:noFill/>
        </p:spPr>
      </p:pic>
      <p:pic>
        <p:nvPicPr>
          <p:cNvPr id="6"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3203501" y="4581128"/>
            <a:ext cx="927100" cy="1185862"/>
          </a:xfrm>
          <a:prstGeom prst="rect">
            <a:avLst/>
          </a:prstGeom>
          <a:noFill/>
        </p:spPr>
      </p:pic>
      <p:pic>
        <p:nvPicPr>
          <p:cNvPr id="7"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27239" y="5084365"/>
            <a:ext cx="819150" cy="1257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b="1" dirty="0" smtClean="0">
                <a:solidFill>
                  <a:schemeClr val="tx1"/>
                </a:solidFill>
              </a:rPr>
              <a:t>PENGANTAR JAVA</a:t>
            </a:r>
            <a:endParaRPr lang="id-ID" b="1" dirty="0">
              <a:solidFill>
                <a:schemeClr val="tx1"/>
              </a:solidFill>
            </a:endParaRPr>
          </a:p>
        </p:txBody>
      </p:sp>
      <p:sp>
        <p:nvSpPr>
          <p:cNvPr id="3" name="Content Placeholder 2"/>
          <p:cNvSpPr>
            <a:spLocks noGrp="1"/>
          </p:cNvSpPr>
          <p:nvPr>
            <p:ph sz="quarter" idx="1"/>
          </p:nvPr>
        </p:nvSpPr>
        <p:spPr>
          <a:xfrm>
            <a:off x="467544" y="1412776"/>
            <a:ext cx="8229600" cy="4968552"/>
          </a:xfrm>
        </p:spPr>
        <p:txBody>
          <a:bodyPr>
            <a:normAutofit/>
          </a:bodyPr>
          <a:lstStyle/>
          <a:p>
            <a:pPr algn="just"/>
            <a:r>
              <a:rPr lang="id-ID" dirty="0" smtClean="0"/>
              <a:t>Apa itu teknologi JAVA ?</a:t>
            </a:r>
          </a:p>
          <a:p>
            <a:pPr algn="just"/>
            <a:r>
              <a:rPr lang="fi-FI" dirty="0"/>
              <a:t>Pada 1991, sekelompok insinyur Sun dipimpin </a:t>
            </a:r>
            <a:r>
              <a:rPr lang="fi-FI" dirty="0" smtClean="0"/>
              <a:t>oleh </a:t>
            </a:r>
            <a:r>
              <a:rPr lang="en-US" dirty="0" smtClean="0"/>
              <a:t>Patrick </a:t>
            </a:r>
            <a:r>
              <a:rPr lang="en-US" dirty="0" err="1"/>
              <a:t>Naughton</a:t>
            </a:r>
            <a:r>
              <a:rPr lang="en-US" dirty="0"/>
              <a:t> </a:t>
            </a:r>
            <a:r>
              <a:rPr lang="en-US" dirty="0" err="1"/>
              <a:t>dan</a:t>
            </a:r>
            <a:r>
              <a:rPr lang="en-US" dirty="0"/>
              <a:t> James Gosling </a:t>
            </a:r>
            <a:r>
              <a:rPr lang="en-US" dirty="0" err="1" smtClean="0"/>
              <a:t>menggarap</a:t>
            </a:r>
            <a:r>
              <a:rPr lang="en-US" dirty="0" smtClean="0"/>
              <a:t> </a:t>
            </a:r>
            <a:r>
              <a:rPr lang="en-US" dirty="0" err="1" smtClean="0"/>
              <a:t>Proyek</a:t>
            </a:r>
            <a:r>
              <a:rPr lang="en-US" dirty="0" smtClean="0"/>
              <a:t> </a:t>
            </a:r>
            <a:r>
              <a:rPr lang="en-US" dirty="0"/>
              <a:t>”Green”</a:t>
            </a:r>
          </a:p>
          <a:p>
            <a:pPr algn="just"/>
            <a:r>
              <a:rPr lang="de-DE" dirty="0" smtClean="0"/>
              <a:t>Tujuan </a:t>
            </a:r>
            <a:r>
              <a:rPr lang="de-DE" dirty="0"/>
              <a:t>merancang bahasa komputer </a:t>
            </a:r>
            <a:r>
              <a:rPr lang="de-DE" dirty="0" smtClean="0"/>
              <a:t>untuk </a:t>
            </a:r>
            <a:r>
              <a:rPr lang="en-US" dirty="0" err="1" smtClean="0"/>
              <a:t>perangkat</a:t>
            </a:r>
            <a:r>
              <a:rPr lang="en-US" dirty="0" smtClean="0"/>
              <a:t> </a:t>
            </a:r>
            <a:r>
              <a:rPr lang="en-US" dirty="0" err="1"/>
              <a:t>konsumer</a:t>
            </a:r>
            <a:r>
              <a:rPr lang="en-US" dirty="0"/>
              <a:t> </a:t>
            </a:r>
            <a:r>
              <a:rPr lang="en-US" dirty="0" err="1"/>
              <a:t>seperti</a:t>
            </a:r>
            <a:r>
              <a:rPr lang="en-US" dirty="0"/>
              <a:t> </a:t>
            </a:r>
            <a:r>
              <a:rPr lang="en-US" i="1" dirty="0"/>
              <a:t>cable TV Box: </a:t>
            </a:r>
            <a:r>
              <a:rPr lang="en-US" dirty="0" err="1" smtClean="0"/>
              <a:t>memori</a:t>
            </a:r>
            <a:r>
              <a:rPr lang="en-US" dirty="0" smtClean="0"/>
              <a:t> </a:t>
            </a:r>
            <a:r>
              <a:rPr lang="es-ES" dirty="0" err="1" smtClean="0"/>
              <a:t>kecil</a:t>
            </a:r>
            <a:r>
              <a:rPr lang="es-ES" dirty="0" smtClean="0"/>
              <a:t> </a:t>
            </a:r>
            <a:r>
              <a:rPr lang="es-ES" dirty="0"/>
              <a:t>dan </a:t>
            </a:r>
            <a:r>
              <a:rPr lang="es-ES" dirty="0" err="1"/>
              <a:t>prosesor</a:t>
            </a:r>
            <a:r>
              <a:rPr lang="es-ES" dirty="0"/>
              <a:t> </a:t>
            </a:r>
            <a:r>
              <a:rPr lang="es-ES" dirty="0" err="1"/>
              <a:t>yg</a:t>
            </a:r>
            <a:r>
              <a:rPr lang="es-ES" dirty="0"/>
              <a:t> macam2</a:t>
            </a:r>
          </a:p>
          <a:p>
            <a:pPr algn="just"/>
            <a:r>
              <a:rPr lang="en-US" dirty="0" err="1" smtClean="0"/>
              <a:t>Mulanya</a:t>
            </a:r>
            <a:r>
              <a:rPr lang="en-US" dirty="0" smtClean="0"/>
              <a:t> </a:t>
            </a:r>
            <a:r>
              <a:rPr lang="en-US" dirty="0" err="1"/>
              <a:t>bahasa</a:t>
            </a:r>
            <a:r>
              <a:rPr lang="en-US" dirty="0"/>
              <a:t> yang </a:t>
            </a:r>
            <a:r>
              <a:rPr lang="en-US" dirty="0" err="1"/>
              <a:t>diciptakan</a:t>
            </a:r>
            <a:r>
              <a:rPr lang="en-US" dirty="0"/>
              <a:t> </a:t>
            </a:r>
            <a:r>
              <a:rPr lang="en-US" dirty="0" err="1"/>
              <a:t>diberi</a:t>
            </a:r>
            <a:r>
              <a:rPr lang="en-US" dirty="0"/>
              <a:t> </a:t>
            </a:r>
            <a:r>
              <a:rPr lang="en-US" dirty="0" err="1"/>
              <a:t>nama</a:t>
            </a:r>
            <a:r>
              <a:rPr lang="en-US" dirty="0"/>
              <a:t> ”</a:t>
            </a:r>
            <a:r>
              <a:rPr lang="en-US" dirty="0" smtClean="0"/>
              <a:t>Oak” </a:t>
            </a:r>
            <a:r>
              <a:rPr lang="en-US" dirty="0" err="1" smtClean="0"/>
              <a:t>oleh</a:t>
            </a:r>
            <a:r>
              <a:rPr lang="en-US" dirty="0" smtClean="0"/>
              <a:t> </a:t>
            </a:r>
            <a:r>
              <a:rPr lang="en-US" dirty="0"/>
              <a:t>James Gosling</a:t>
            </a:r>
          </a:p>
          <a:p>
            <a:pPr algn="just"/>
            <a:r>
              <a:rPr lang="fi-FI" dirty="0" smtClean="0"/>
              <a:t>Nama </a:t>
            </a:r>
            <a:r>
              <a:rPr lang="fi-FI" dirty="0"/>
              <a:t>JAVA sendiri terinspirasi pada saat </a:t>
            </a:r>
            <a:r>
              <a:rPr lang="fi-FI" dirty="0" smtClean="0"/>
              <a:t>mereka </a:t>
            </a:r>
            <a:r>
              <a:rPr lang="en-US" dirty="0" err="1" smtClean="0"/>
              <a:t>sedang</a:t>
            </a:r>
            <a:r>
              <a:rPr lang="en-US" dirty="0" smtClean="0"/>
              <a:t> </a:t>
            </a:r>
            <a:r>
              <a:rPr lang="en-US" dirty="0" err="1"/>
              <a:t>menikmati</a:t>
            </a:r>
            <a:r>
              <a:rPr lang="en-US" dirty="0"/>
              <a:t> </a:t>
            </a:r>
            <a:r>
              <a:rPr lang="en-US" dirty="0" err="1"/>
              <a:t>secangkir</a:t>
            </a:r>
            <a:r>
              <a:rPr lang="en-US" dirty="0"/>
              <a:t> kopi di </a:t>
            </a:r>
            <a:r>
              <a:rPr lang="en-US" dirty="0" err="1"/>
              <a:t>sebuah</a:t>
            </a:r>
            <a:r>
              <a:rPr lang="en-US" dirty="0"/>
              <a:t> </a:t>
            </a:r>
            <a:r>
              <a:rPr lang="en-US" dirty="0" err="1" smtClean="0"/>
              <a:t>kedai</a:t>
            </a:r>
            <a:r>
              <a:rPr lang="en-US" dirty="0" smtClean="0"/>
              <a:t> kopi</a:t>
            </a:r>
            <a:endParaRPr lang="id-ID" dirty="0"/>
          </a:p>
        </p:txBody>
      </p:sp>
    </p:spTree>
    <p:extLst>
      <p:ext uri="{BB962C8B-B14F-4D97-AF65-F5344CB8AC3E}">
        <p14:creationId xmlns:p14="http://schemas.microsoft.com/office/powerpoint/2010/main" val="2002904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lide(fromBottom)">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fade">
                                      <p:cBhvr>
                                        <p:cTn id="24" dur="1000"/>
                                        <p:tgtEl>
                                          <p:spTgt spid="3">
                                            <p:txEl>
                                              <p:pRg st="3" end="3"/>
                                            </p:txEl>
                                          </p:spTgt>
                                        </p:tgtEl>
                                      </p:cBhvr>
                                    </p:animEffect>
                                    <p:anim calcmode="lin" valueType="num">
                                      <p:cBhvr>
                                        <p:cTn id="2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b="1" dirty="0" smtClean="0">
                <a:solidFill>
                  <a:schemeClr val="tx1"/>
                </a:solidFill>
              </a:rPr>
              <a:t>PENGANTAR JAVA</a:t>
            </a:r>
            <a:endParaRPr lang="id-ID" b="1" dirty="0">
              <a:solidFill>
                <a:schemeClr val="tx1"/>
              </a:solidFill>
            </a:endParaRPr>
          </a:p>
        </p:txBody>
      </p:sp>
      <p:sp>
        <p:nvSpPr>
          <p:cNvPr id="3" name="Content Placeholder 2"/>
          <p:cNvSpPr>
            <a:spLocks noGrp="1"/>
          </p:cNvSpPr>
          <p:nvPr>
            <p:ph sz="quarter" idx="1"/>
          </p:nvPr>
        </p:nvSpPr>
        <p:spPr/>
        <p:txBody>
          <a:bodyPr/>
          <a:lstStyle/>
          <a:p>
            <a:r>
              <a:rPr lang="id-ID" dirty="0" smtClean="0"/>
              <a:t>Apa itu teknologi JAVA ?</a:t>
            </a:r>
          </a:p>
          <a:p>
            <a:r>
              <a:rPr lang="id-ID" dirty="0" smtClean="0"/>
              <a:t>Perbedaan JAVA dengan Javascript ?</a:t>
            </a:r>
          </a:p>
          <a:p>
            <a:r>
              <a:rPr lang="id-ID" dirty="0" smtClean="0"/>
              <a:t>Mengapa harus mempelajari JAVA?</a:t>
            </a:r>
          </a:p>
          <a:p>
            <a:r>
              <a:rPr lang="id-ID" dirty="0" smtClean="0"/>
              <a:t>Bagaimana Fase – fase Pemrograman JAVA?</a:t>
            </a:r>
          </a:p>
          <a:p>
            <a:r>
              <a:rPr lang="id-ID" dirty="0" smtClean="0"/>
              <a:t>Jenis Program JAVA?</a:t>
            </a:r>
          </a:p>
          <a:p>
            <a:r>
              <a:rPr lang="id-ID" dirty="0" smtClean="0"/>
              <a:t>Apa Fitur penting dari Bahasa JAVA?</a:t>
            </a:r>
          </a:p>
          <a:p>
            <a:r>
              <a:rPr lang="id-ID" dirty="0" smtClean="0"/>
              <a:t>Edisi JAVA ?</a:t>
            </a:r>
          </a:p>
          <a:p>
            <a:endParaRPr lang="id-ID"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lide(fromBottom)">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slide(fromBottom)">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slide(fromBottom)">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slide(fromBottom)">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slide(fromBottom)">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slide(fromBottom)">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slide(fromBottom)">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214290"/>
            <a:ext cx="8229600" cy="714380"/>
          </a:xfrm>
        </p:spPr>
        <p:txBody>
          <a:bodyPr/>
          <a:lstStyle/>
          <a:p>
            <a:r>
              <a:rPr lang="id-ID" dirty="0" smtClean="0">
                <a:solidFill>
                  <a:schemeClr val="tx1"/>
                </a:solidFill>
              </a:rPr>
              <a:t>Teknologi JAVA</a:t>
            </a:r>
            <a:endParaRPr lang="id-ID" dirty="0">
              <a:solidFill>
                <a:schemeClr val="tx1"/>
              </a:solidFill>
            </a:endParaRPr>
          </a:p>
        </p:txBody>
      </p:sp>
      <p:sp>
        <p:nvSpPr>
          <p:cNvPr id="3" name="Content Placeholder 2"/>
          <p:cNvSpPr>
            <a:spLocks noGrp="1"/>
          </p:cNvSpPr>
          <p:nvPr>
            <p:ph sz="quarter" idx="1"/>
          </p:nvPr>
        </p:nvSpPr>
        <p:spPr>
          <a:xfrm>
            <a:off x="428596" y="1124744"/>
            <a:ext cx="8229600" cy="5184576"/>
          </a:xfrm>
        </p:spPr>
        <p:txBody>
          <a:bodyPr>
            <a:normAutofit fontScale="92500" lnSpcReduction="10000"/>
          </a:bodyPr>
          <a:lstStyle/>
          <a:p>
            <a:r>
              <a:rPr lang="id-ID" dirty="0" smtClean="0"/>
              <a:t>Sebuah Bahasa </a:t>
            </a:r>
            <a:r>
              <a:rPr lang="id-ID" dirty="0" smtClean="0"/>
              <a:t>Pemrograman</a:t>
            </a:r>
            <a:endParaRPr lang="en-US" dirty="0" smtClean="0"/>
          </a:p>
          <a:p>
            <a:pPr lvl="1"/>
            <a:r>
              <a:rPr lang="en-US" dirty="0" smtClean="0"/>
              <a:t>Java </a:t>
            </a:r>
            <a:r>
              <a:rPr lang="en-US" dirty="0" smtClean="0">
                <a:sym typeface="Wingdings" pitchFamily="2" charset="2"/>
              </a:rPr>
              <a:t> </a:t>
            </a:r>
            <a:r>
              <a:rPr lang="en-US" dirty="0" err="1" smtClean="0">
                <a:sym typeface="Wingdings" pitchFamily="2" charset="2"/>
              </a:rPr>
              <a:t>bahasa</a:t>
            </a:r>
            <a:r>
              <a:rPr lang="en-US" dirty="0" smtClean="0">
                <a:sym typeface="Wingdings" pitchFamily="2" charset="2"/>
              </a:rPr>
              <a:t> </a:t>
            </a:r>
            <a:r>
              <a:rPr lang="en-US" dirty="0" err="1" smtClean="0">
                <a:sym typeface="Wingdings" pitchFamily="2" charset="2"/>
              </a:rPr>
              <a:t>pemrogaman</a:t>
            </a:r>
            <a:r>
              <a:rPr lang="en-US" dirty="0" smtClean="0">
                <a:sym typeface="Wingdings" pitchFamily="2" charset="2"/>
              </a:rPr>
              <a:t> </a:t>
            </a:r>
            <a:r>
              <a:rPr lang="en-US" dirty="0" err="1" smtClean="0">
                <a:sym typeface="Wingdings" pitchFamily="2" charset="2"/>
              </a:rPr>
              <a:t>berorientasi</a:t>
            </a:r>
            <a:r>
              <a:rPr lang="en-US" dirty="0" smtClean="0">
                <a:sym typeface="Wingdings" pitchFamily="2" charset="2"/>
              </a:rPr>
              <a:t> </a:t>
            </a:r>
            <a:r>
              <a:rPr lang="en-US" dirty="0" err="1" smtClean="0">
                <a:sym typeface="Wingdings" pitchFamily="2" charset="2"/>
              </a:rPr>
              <a:t>objek</a:t>
            </a:r>
            <a:r>
              <a:rPr lang="en-US" dirty="0" smtClean="0">
                <a:sym typeface="Wingdings" pitchFamily="2" charset="2"/>
              </a:rPr>
              <a:t> </a:t>
            </a:r>
            <a:r>
              <a:rPr lang="en-US" dirty="0" err="1" smtClean="0">
                <a:sym typeface="Wingdings" pitchFamily="2" charset="2"/>
              </a:rPr>
              <a:t>dan</a:t>
            </a:r>
            <a:r>
              <a:rPr lang="en-US" dirty="0" smtClean="0">
                <a:sym typeface="Wingdings" pitchFamily="2" charset="2"/>
              </a:rPr>
              <a:t> </a:t>
            </a:r>
            <a:r>
              <a:rPr lang="en-US" dirty="0" err="1" smtClean="0">
                <a:sym typeface="Wingdings" pitchFamily="2" charset="2"/>
              </a:rPr>
              <a:t>dapat</a:t>
            </a:r>
            <a:r>
              <a:rPr lang="en-US" dirty="0" smtClean="0">
                <a:sym typeface="Wingdings" pitchFamily="2" charset="2"/>
              </a:rPr>
              <a:t> </a:t>
            </a:r>
            <a:r>
              <a:rPr lang="en-US" dirty="0" err="1" smtClean="0">
                <a:sym typeface="Wingdings" pitchFamily="2" charset="2"/>
              </a:rPr>
              <a:t>dijalankan</a:t>
            </a:r>
            <a:r>
              <a:rPr lang="en-US" dirty="0" smtClean="0">
                <a:sym typeface="Wingdings" pitchFamily="2" charset="2"/>
              </a:rPr>
              <a:t> </a:t>
            </a:r>
            <a:r>
              <a:rPr lang="en-US" dirty="0" err="1" smtClean="0">
                <a:sym typeface="Wingdings" pitchFamily="2" charset="2"/>
              </a:rPr>
              <a:t>pada</a:t>
            </a:r>
            <a:r>
              <a:rPr lang="en-US" dirty="0" smtClean="0">
                <a:sym typeface="Wingdings" pitchFamily="2" charset="2"/>
              </a:rPr>
              <a:t> </a:t>
            </a:r>
            <a:r>
              <a:rPr lang="en-US" dirty="0" err="1" smtClean="0">
                <a:sym typeface="Wingdings" pitchFamily="2" charset="2"/>
              </a:rPr>
              <a:t>berbagai</a:t>
            </a:r>
            <a:r>
              <a:rPr lang="en-US" dirty="0" smtClean="0">
                <a:sym typeface="Wingdings" pitchFamily="2" charset="2"/>
              </a:rPr>
              <a:t> platform </a:t>
            </a:r>
            <a:r>
              <a:rPr lang="en-US" dirty="0" err="1" smtClean="0">
                <a:sym typeface="Wingdings" pitchFamily="2" charset="2"/>
              </a:rPr>
              <a:t>sistem</a:t>
            </a:r>
            <a:r>
              <a:rPr lang="en-US" dirty="0" smtClean="0">
                <a:sym typeface="Wingdings" pitchFamily="2" charset="2"/>
              </a:rPr>
              <a:t> </a:t>
            </a:r>
            <a:r>
              <a:rPr lang="en-US" dirty="0" err="1" smtClean="0">
                <a:sym typeface="Wingdings" pitchFamily="2" charset="2"/>
              </a:rPr>
              <a:t>operasi</a:t>
            </a:r>
            <a:r>
              <a:rPr lang="en-US" dirty="0" smtClean="0">
                <a:sym typeface="Wingdings" pitchFamily="2" charset="2"/>
              </a:rPr>
              <a:t> </a:t>
            </a:r>
            <a:r>
              <a:rPr lang="en-US" dirty="0" err="1" smtClean="0">
                <a:sym typeface="Wingdings" pitchFamily="2" charset="2"/>
              </a:rPr>
              <a:t>dan</a:t>
            </a:r>
            <a:r>
              <a:rPr lang="en-US" dirty="0" smtClean="0">
                <a:sym typeface="Wingdings" pitchFamily="2" charset="2"/>
              </a:rPr>
              <a:t> </a:t>
            </a:r>
            <a:r>
              <a:rPr lang="en-US" dirty="0" err="1" smtClean="0">
                <a:sym typeface="Wingdings" pitchFamily="2" charset="2"/>
              </a:rPr>
              <a:t>bersifat</a:t>
            </a:r>
            <a:r>
              <a:rPr lang="en-US" dirty="0" smtClean="0">
                <a:sym typeface="Wingdings" pitchFamily="2" charset="2"/>
              </a:rPr>
              <a:t> open source.</a:t>
            </a:r>
            <a:endParaRPr lang="id-ID" dirty="0" smtClean="0"/>
          </a:p>
          <a:p>
            <a:r>
              <a:rPr lang="id-ID" dirty="0" smtClean="0"/>
              <a:t>Sebuah Development </a:t>
            </a:r>
            <a:r>
              <a:rPr lang="id-ID" dirty="0" smtClean="0"/>
              <a:t>Environtment</a:t>
            </a:r>
            <a:endParaRPr lang="en-US" dirty="0" smtClean="0"/>
          </a:p>
          <a:p>
            <a:pPr lvl="1"/>
            <a:r>
              <a:rPr lang="en-US" dirty="0" err="1" smtClean="0"/>
              <a:t>Alat</a:t>
            </a:r>
            <a:r>
              <a:rPr lang="en-US" dirty="0" smtClean="0"/>
              <a:t> </a:t>
            </a:r>
            <a:r>
              <a:rPr lang="en-US" dirty="0" err="1" smtClean="0"/>
              <a:t>pembangun</a:t>
            </a:r>
            <a:r>
              <a:rPr lang="en-US" dirty="0" smtClean="0"/>
              <a:t> </a:t>
            </a:r>
            <a:r>
              <a:rPr lang="en-US" dirty="0" err="1" smtClean="0"/>
              <a:t>dimana</a:t>
            </a:r>
            <a:r>
              <a:rPr lang="en-US" dirty="0" smtClean="0"/>
              <a:t> java </a:t>
            </a:r>
            <a:r>
              <a:rPr lang="en-US" dirty="0" err="1" smtClean="0"/>
              <a:t>menyediakan</a:t>
            </a:r>
            <a:r>
              <a:rPr lang="en-US" dirty="0" smtClean="0"/>
              <a:t> </a:t>
            </a:r>
            <a:r>
              <a:rPr lang="en-US" dirty="0" err="1" smtClean="0"/>
              <a:t>banyak</a:t>
            </a:r>
            <a:r>
              <a:rPr lang="en-US" dirty="0" smtClean="0"/>
              <a:t> tools </a:t>
            </a:r>
            <a:r>
              <a:rPr lang="en-US" dirty="0" smtClean="0">
                <a:sym typeface="Wingdings" pitchFamily="2" charset="2"/>
              </a:rPr>
              <a:t> compiler, interpreter, </a:t>
            </a:r>
            <a:r>
              <a:rPr lang="en-US" dirty="0" err="1" smtClean="0">
                <a:sym typeface="Wingdings" pitchFamily="2" charset="2"/>
              </a:rPr>
              <a:t>paket</a:t>
            </a:r>
            <a:r>
              <a:rPr lang="en-US" dirty="0" smtClean="0">
                <a:sym typeface="Wingdings" pitchFamily="2" charset="2"/>
              </a:rPr>
              <a:t> </a:t>
            </a:r>
            <a:r>
              <a:rPr lang="en-US" dirty="0" err="1" smtClean="0">
                <a:sym typeface="Wingdings" pitchFamily="2" charset="2"/>
              </a:rPr>
              <a:t>kelas</a:t>
            </a:r>
            <a:r>
              <a:rPr lang="en-US" dirty="0" smtClean="0">
                <a:sym typeface="Wingdings" pitchFamily="2" charset="2"/>
              </a:rPr>
              <a:t> </a:t>
            </a:r>
            <a:r>
              <a:rPr lang="en-US" dirty="0" err="1" smtClean="0">
                <a:sym typeface="Wingdings" pitchFamily="2" charset="2"/>
              </a:rPr>
              <a:t>dan</a:t>
            </a:r>
            <a:r>
              <a:rPr lang="en-US" dirty="0" smtClean="0">
                <a:sym typeface="Wingdings" pitchFamily="2" charset="2"/>
              </a:rPr>
              <a:t> lain-lain</a:t>
            </a:r>
            <a:endParaRPr lang="id-ID" dirty="0" smtClean="0"/>
          </a:p>
          <a:p>
            <a:r>
              <a:rPr lang="id-ID" dirty="0" smtClean="0"/>
              <a:t>Sebuah </a:t>
            </a:r>
            <a:r>
              <a:rPr lang="id-ID" dirty="0" smtClean="0"/>
              <a:t>Aplikasi</a:t>
            </a:r>
            <a:endParaRPr lang="en-US" dirty="0" smtClean="0"/>
          </a:p>
          <a:p>
            <a:pPr lvl="1"/>
            <a:r>
              <a:rPr lang="en-US" dirty="0" err="1" smtClean="0"/>
              <a:t>Aplikasi</a:t>
            </a:r>
            <a:r>
              <a:rPr lang="en-US" dirty="0" smtClean="0"/>
              <a:t> </a:t>
            </a:r>
            <a:r>
              <a:rPr lang="en-US" dirty="0" err="1" smtClean="0"/>
              <a:t>serbaguna</a:t>
            </a:r>
            <a:r>
              <a:rPr lang="en-US" dirty="0" smtClean="0"/>
              <a:t> yang </a:t>
            </a:r>
            <a:r>
              <a:rPr lang="en-US" dirty="0" err="1" smtClean="0"/>
              <a:t>dapat</a:t>
            </a:r>
            <a:r>
              <a:rPr lang="en-US" dirty="0" smtClean="0"/>
              <a:t> </a:t>
            </a:r>
            <a:r>
              <a:rPr lang="en-US" dirty="0" err="1" smtClean="0"/>
              <a:t>dijalankan</a:t>
            </a:r>
            <a:r>
              <a:rPr lang="en-US" dirty="0" smtClean="0"/>
              <a:t> </a:t>
            </a:r>
            <a:r>
              <a:rPr lang="en-US" dirty="0" err="1" smtClean="0"/>
              <a:t>pada</a:t>
            </a:r>
            <a:r>
              <a:rPr lang="en-US" dirty="0" smtClean="0"/>
              <a:t> </a:t>
            </a:r>
            <a:r>
              <a:rPr lang="en-US" dirty="0" err="1" smtClean="0"/>
              <a:t>seluruh</a:t>
            </a:r>
            <a:r>
              <a:rPr lang="en-US" dirty="0" smtClean="0"/>
              <a:t> </a:t>
            </a:r>
            <a:r>
              <a:rPr lang="en-US" dirty="0" err="1" smtClean="0"/>
              <a:t>mesin</a:t>
            </a:r>
            <a:r>
              <a:rPr lang="en-US" dirty="0" smtClean="0"/>
              <a:t> yang </a:t>
            </a:r>
            <a:r>
              <a:rPr lang="en-US" dirty="0" err="1" smtClean="0"/>
              <a:t>memiliki</a:t>
            </a:r>
            <a:r>
              <a:rPr lang="en-US" dirty="0" smtClean="0"/>
              <a:t> java runtime </a:t>
            </a:r>
            <a:r>
              <a:rPr lang="en-US" dirty="0" err="1" smtClean="0"/>
              <a:t>environtment</a:t>
            </a:r>
            <a:r>
              <a:rPr lang="en-US" dirty="0" smtClean="0"/>
              <a:t> (JRE)</a:t>
            </a:r>
            <a:endParaRPr lang="id-ID" dirty="0" smtClean="0"/>
          </a:p>
          <a:p>
            <a:r>
              <a:rPr lang="id-ID" dirty="0" smtClean="0"/>
              <a:t>Sebuah Deployment </a:t>
            </a:r>
            <a:r>
              <a:rPr lang="id-ID" dirty="0" smtClean="0"/>
              <a:t>Environment</a:t>
            </a:r>
            <a:endParaRPr lang="en-US" dirty="0" smtClean="0"/>
          </a:p>
          <a:p>
            <a:pPr lvl="1"/>
            <a:r>
              <a:rPr lang="en-US" dirty="0" err="1" smtClean="0"/>
              <a:t>Terdiri</a:t>
            </a:r>
            <a:r>
              <a:rPr lang="en-US" dirty="0" smtClean="0"/>
              <a:t> </a:t>
            </a:r>
            <a:r>
              <a:rPr lang="en-US" dirty="0" err="1" smtClean="0"/>
              <a:t>dari</a:t>
            </a:r>
            <a:r>
              <a:rPr lang="en-US" dirty="0" smtClean="0"/>
              <a:t> 2 </a:t>
            </a:r>
            <a:r>
              <a:rPr lang="en-US" dirty="0" err="1" smtClean="0"/>
              <a:t>komponen</a:t>
            </a:r>
            <a:r>
              <a:rPr lang="en-US" dirty="0" smtClean="0"/>
              <a:t> </a:t>
            </a:r>
          </a:p>
          <a:p>
            <a:pPr lvl="2"/>
            <a:r>
              <a:rPr lang="en-US" dirty="0" smtClean="0"/>
              <a:t>JRE yang </a:t>
            </a:r>
            <a:r>
              <a:rPr lang="en-US" dirty="0" err="1" smtClean="0"/>
              <a:t>terdapat</a:t>
            </a:r>
            <a:r>
              <a:rPr lang="en-US" dirty="0" smtClean="0"/>
              <a:t> </a:t>
            </a:r>
            <a:r>
              <a:rPr lang="en-US" dirty="0" err="1" smtClean="0"/>
              <a:t>pada</a:t>
            </a:r>
            <a:r>
              <a:rPr lang="en-US" dirty="0" smtClean="0"/>
              <a:t> </a:t>
            </a:r>
            <a:r>
              <a:rPr lang="en-US" dirty="0" err="1" smtClean="0"/>
              <a:t>paket</a:t>
            </a:r>
            <a:r>
              <a:rPr lang="en-US" dirty="0" smtClean="0"/>
              <a:t> J2SDK</a:t>
            </a:r>
          </a:p>
          <a:p>
            <a:pPr lvl="2"/>
            <a:r>
              <a:rPr lang="en-US" dirty="0" err="1" smtClean="0"/>
              <a:t>Komponen</a:t>
            </a:r>
            <a:r>
              <a:rPr lang="en-US" dirty="0" smtClean="0"/>
              <a:t> lain yang </a:t>
            </a:r>
            <a:r>
              <a:rPr lang="en-US" dirty="0" err="1" smtClean="0"/>
              <a:t>tedapat</a:t>
            </a:r>
            <a:r>
              <a:rPr lang="en-US" dirty="0" smtClean="0"/>
              <a:t> </a:t>
            </a:r>
            <a:r>
              <a:rPr lang="en-US" dirty="0" err="1" smtClean="0"/>
              <a:t>pada</a:t>
            </a:r>
            <a:r>
              <a:rPr lang="en-US" dirty="0" smtClean="0"/>
              <a:t> Web Browser </a:t>
            </a:r>
            <a:r>
              <a:rPr lang="en-US" dirty="0" err="1" smtClean="0"/>
              <a:t>dimana</a:t>
            </a:r>
            <a:r>
              <a:rPr lang="en-US" dirty="0" smtClean="0"/>
              <a:t> </a:t>
            </a:r>
            <a:r>
              <a:rPr lang="en-US" dirty="0" err="1" smtClean="0"/>
              <a:t>hampir</a:t>
            </a:r>
            <a:r>
              <a:rPr lang="en-US" dirty="0" smtClean="0"/>
              <a:t> </a:t>
            </a:r>
            <a:r>
              <a:rPr lang="en-US" dirty="0" err="1" smtClean="0"/>
              <a:t>dari</a:t>
            </a:r>
            <a:r>
              <a:rPr lang="en-US" dirty="0" smtClean="0"/>
              <a:t> </a:t>
            </a:r>
            <a:r>
              <a:rPr lang="en-US" dirty="0" err="1" smtClean="0"/>
              <a:t>seluruh</a:t>
            </a:r>
            <a:r>
              <a:rPr lang="en-US" dirty="0" smtClean="0"/>
              <a:t> web browser </a:t>
            </a:r>
            <a:r>
              <a:rPr lang="en-US" dirty="0" err="1" smtClean="0"/>
              <a:t>menyediakan</a:t>
            </a:r>
            <a:r>
              <a:rPr lang="en-US" dirty="0" smtClean="0"/>
              <a:t> interpreter </a:t>
            </a:r>
            <a:r>
              <a:rPr lang="en-US" dirty="0" err="1" smtClean="0"/>
              <a:t>dan</a:t>
            </a:r>
            <a:r>
              <a:rPr lang="en-US" dirty="0" smtClean="0"/>
              <a:t> runtime </a:t>
            </a:r>
            <a:r>
              <a:rPr lang="en-US" dirty="0" err="1" smtClean="0"/>
              <a:t>environtment</a:t>
            </a:r>
            <a:r>
              <a:rPr lang="en-US" dirty="0" smtClean="0"/>
              <a:t> </a:t>
            </a:r>
            <a:r>
              <a:rPr lang="en-US" dirty="0" err="1" smtClean="0"/>
              <a:t>dari</a:t>
            </a:r>
            <a:r>
              <a:rPr lang="en-US" dirty="0" smtClean="0"/>
              <a:t> </a:t>
            </a:r>
            <a:r>
              <a:rPr lang="en-US" dirty="0" err="1" smtClean="0"/>
              <a:t>teknologi</a:t>
            </a:r>
            <a:r>
              <a:rPr lang="en-US" dirty="0" smtClean="0"/>
              <a:t> java</a:t>
            </a:r>
            <a:endParaRPr lang="id-ID" dirty="0" smtClean="0"/>
          </a:p>
          <a:p>
            <a:endParaRPr lang="id-ID"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lide(fromBottom)">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slide(fromBottom)">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slide(fromBottom)">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slide(fromBottom)">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slide(fromBottom)">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slide(fromBottom)">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slide(fromBottom)">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2" presetClass="entr" presetSubtype="4"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slide(fromBottom)">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2" presetClass="entr" presetSubtype="4" fill="hold"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slide(fromBottom)">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2" presetClass="entr" presetSubtype="4" fill="hold"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slide(fromBottom)">
                                      <p:cBhvr>
                                        <p:cTn id="52"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214290"/>
            <a:ext cx="8229600" cy="714380"/>
          </a:xfrm>
        </p:spPr>
        <p:txBody>
          <a:bodyPr/>
          <a:lstStyle/>
          <a:p>
            <a:r>
              <a:rPr lang="id-ID" dirty="0" smtClean="0">
                <a:solidFill>
                  <a:schemeClr val="tx1"/>
                </a:solidFill>
              </a:rPr>
              <a:t>Teknologi JAVA</a:t>
            </a:r>
            <a:endParaRPr lang="id-ID" dirty="0">
              <a:solidFill>
                <a:schemeClr val="tx1"/>
              </a:solidFill>
            </a:endParaRPr>
          </a:p>
        </p:txBody>
      </p:sp>
      <p:sp>
        <p:nvSpPr>
          <p:cNvPr id="4" name="Title 1"/>
          <p:cNvSpPr txBox="1">
            <a:spLocks/>
          </p:cNvSpPr>
          <p:nvPr/>
        </p:nvSpPr>
        <p:spPr>
          <a:xfrm>
            <a:off x="539552" y="1196752"/>
            <a:ext cx="8229600" cy="714380"/>
          </a:xfrm>
          <a:prstGeom prst="rect">
            <a:avLst/>
          </a:prstGeom>
        </p:spPr>
        <p:txBody>
          <a:bodyPr vert="horz" anchor="b" anchorCtr="0">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id-ID" sz="3200" dirty="0" smtClean="0">
                <a:latin typeface="+mj-lt"/>
                <a:ea typeface="+mj-ea"/>
                <a:cs typeface="+mj-cs"/>
              </a:rPr>
              <a:t>Perbedaan Java dengan Java Script ?</a:t>
            </a:r>
            <a:endParaRPr kumimoji="0" lang="id-ID" sz="3200" b="0" i="0" u="none" strike="noStrike" kern="1200" cap="none" spc="0" normalizeH="0" baseline="0" noProof="0" dirty="0">
              <a:ln>
                <a:noFill/>
              </a:ln>
              <a:effectLst/>
              <a:uLnTx/>
              <a:uFillTx/>
              <a:latin typeface="+mj-lt"/>
              <a:ea typeface="+mj-ea"/>
              <a:cs typeface="+mj-cs"/>
            </a:endParaRPr>
          </a:p>
        </p:txBody>
      </p:sp>
      <p:sp>
        <p:nvSpPr>
          <p:cNvPr id="5" name="Title 1"/>
          <p:cNvSpPr txBox="1">
            <a:spLocks/>
          </p:cNvSpPr>
          <p:nvPr/>
        </p:nvSpPr>
        <p:spPr>
          <a:xfrm>
            <a:off x="683568" y="2276872"/>
            <a:ext cx="8229600" cy="2952328"/>
          </a:xfrm>
          <a:prstGeom prst="rect">
            <a:avLst/>
          </a:prstGeom>
        </p:spPr>
        <p:txBody>
          <a:bodyPr vert="horz" anchor="b" anchorCtr="0">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id-ID" sz="2800" dirty="0" smtClean="0">
                <a:latin typeface="+mj-lt"/>
                <a:ea typeface="+mj-ea"/>
                <a:cs typeface="+mj-cs"/>
              </a:rPr>
              <a:t>Java Script ≠ program </a:t>
            </a:r>
            <a:r>
              <a:rPr lang="id-ID" sz="2800" dirty="0" smtClean="0">
                <a:latin typeface="+mj-lt"/>
                <a:ea typeface="+mj-ea"/>
                <a:cs typeface="+mj-cs"/>
              </a:rPr>
              <a:t>java</a:t>
            </a:r>
            <a:endParaRPr lang="en-US" sz="2800" dirty="0" smtClean="0">
              <a:latin typeface="+mj-lt"/>
              <a:ea typeface="+mj-ea"/>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lang="en-US" sz="2800" dirty="0">
              <a:latin typeface="+mj-lt"/>
              <a:ea typeface="+mj-ea"/>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lang="en-US" sz="2800" dirty="0" smtClean="0">
                <a:latin typeface="+mj-lt"/>
                <a:ea typeface="+mj-ea"/>
                <a:cs typeface="+mj-cs"/>
              </a:rPr>
              <a:t>Java script </a:t>
            </a:r>
            <a:r>
              <a:rPr lang="en-US" sz="2800" dirty="0" err="1" smtClean="0">
                <a:latin typeface="+mj-lt"/>
                <a:ea typeface="+mj-ea"/>
                <a:cs typeface="+mj-cs"/>
              </a:rPr>
              <a:t>karya</a:t>
            </a:r>
            <a:r>
              <a:rPr lang="en-US" sz="2800" dirty="0" smtClean="0">
                <a:latin typeface="+mj-lt"/>
                <a:ea typeface="+mj-ea"/>
                <a:cs typeface="+mj-cs"/>
              </a:rPr>
              <a:t> </a:t>
            </a:r>
            <a:r>
              <a:rPr lang="en-US" sz="2800" dirty="0" err="1" smtClean="0">
                <a:latin typeface="+mj-lt"/>
                <a:ea typeface="+mj-ea"/>
                <a:cs typeface="+mj-cs"/>
              </a:rPr>
              <a:t>netscafe</a:t>
            </a:r>
            <a:r>
              <a:rPr lang="en-US" sz="2800" dirty="0" smtClean="0">
                <a:latin typeface="+mj-lt"/>
                <a:ea typeface="+mj-ea"/>
                <a:cs typeface="+mj-cs"/>
              </a:rPr>
              <a:t>, </a:t>
            </a:r>
            <a:r>
              <a:rPr lang="en-US" sz="2800" dirty="0" err="1" smtClean="0">
                <a:latin typeface="+mj-lt"/>
                <a:ea typeface="+mj-ea"/>
                <a:cs typeface="+mj-cs"/>
              </a:rPr>
              <a:t>awalnya</a:t>
            </a:r>
            <a:r>
              <a:rPr lang="en-US" sz="2800" dirty="0" smtClean="0">
                <a:latin typeface="+mj-lt"/>
                <a:ea typeface="+mj-ea"/>
                <a:cs typeface="+mj-cs"/>
              </a:rPr>
              <a:t> </a:t>
            </a:r>
            <a:r>
              <a:rPr lang="en-US" sz="2800" dirty="0" err="1" smtClean="0">
                <a:latin typeface="+mj-lt"/>
                <a:ea typeface="+mj-ea"/>
                <a:cs typeface="+mj-cs"/>
              </a:rPr>
              <a:t>bernama</a:t>
            </a:r>
            <a:r>
              <a:rPr lang="en-US" sz="2800" dirty="0" smtClean="0">
                <a:latin typeface="+mj-lt"/>
                <a:ea typeface="+mj-ea"/>
                <a:cs typeface="+mj-cs"/>
              </a:rPr>
              <a:t> </a:t>
            </a:r>
            <a:r>
              <a:rPr lang="en-US" sz="2800" dirty="0" err="1" smtClean="0">
                <a:latin typeface="+mj-lt"/>
                <a:ea typeface="+mj-ea"/>
                <a:cs typeface="+mj-cs"/>
              </a:rPr>
              <a:t>livescript</a:t>
            </a:r>
            <a:r>
              <a:rPr lang="en-US" sz="2800" dirty="0" smtClean="0">
                <a:latin typeface="+mj-lt"/>
                <a:ea typeface="+mj-ea"/>
                <a:cs typeface="+mj-cs"/>
              </a:rPr>
              <a:t> </a:t>
            </a:r>
            <a:r>
              <a:rPr lang="en-US" sz="2800" dirty="0" err="1" smtClean="0">
                <a:latin typeface="+mj-lt"/>
                <a:ea typeface="+mj-ea"/>
                <a:cs typeface="+mj-cs"/>
              </a:rPr>
              <a:t>kemudian</a:t>
            </a:r>
            <a:r>
              <a:rPr lang="en-US" sz="2800" dirty="0" smtClean="0">
                <a:latin typeface="+mj-lt"/>
                <a:ea typeface="+mj-ea"/>
                <a:cs typeface="+mj-cs"/>
              </a:rPr>
              <a:t> </a:t>
            </a:r>
            <a:r>
              <a:rPr lang="en-US" sz="2800" dirty="0" err="1" smtClean="0">
                <a:latin typeface="+mj-lt"/>
                <a:ea typeface="+mj-ea"/>
                <a:cs typeface="+mj-cs"/>
              </a:rPr>
              <a:t>berubah</a:t>
            </a:r>
            <a:r>
              <a:rPr lang="en-US" sz="2800" dirty="0" smtClean="0">
                <a:latin typeface="+mj-lt"/>
                <a:ea typeface="+mj-ea"/>
                <a:cs typeface="+mj-cs"/>
              </a:rPr>
              <a:t> </a:t>
            </a:r>
            <a:r>
              <a:rPr lang="en-US" sz="2800" dirty="0" err="1" smtClean="0">
                <a:latin typeface="+mj-lt"/>
                <a:ea typeface="+mj-ea"/>
                <a:cs typeface="+mj-cs"/>
              </a:rPr>
              <a:t>jadi</a:t>
            </a:r>
            <a:r>
              <a:rPr lang="en-US" sz="2800" dirty="0" smtClean="0">
                <a:latin typeface="+mj-lt"/>
                <a:ea typeface="+mj-ea"/>
                <a:cs typeface="+mj-cs"/>
              </a:rPr>
              <a:t> java script</a:t>
            </a:r>
          </a:p>
          <a:p>
            <a:pPr marL="0" marR="0" lvl="0" indent="0" algn="l" defTabSz="914400" rtl="0" eaLnBrk="1" fontAlgn="auto" latinLnBrk="0" hangingPunct="1">
              <a:lnSpc>
                <a:spcPct val="100000"/>
              </a:lnSpc>
              <a:spcBef>
                <a:spcPct val="0"/>
              </a:spcBef>
              <a:spcAft>
                <a:spcPts val="0"/>
              </a:spcAft>
              <a:buClrTx/>
              <a:buSzTx/>
              <a:buFontTx/>
              <a:buNone/>
              <a:tabLst/>
              <a:defRPr/>
            </a:pPr>
            <a:r>
              <a:rPr lang="en-US" sz="2800" dirty="0" smtClean="0">
                <a:latin typeface="+mj-lt"/>
                <a:ea typeface="+mj-ea"/>
                <a:cs typeface="+mj-cs"/>
              </a:rPr>
              <a:t>Java </a:t>
            </a:r>
            <a:r>
              <a:rPr lang="en-US" sz="2800" dirty="0" smtClean="0">
                <a:latin typeface="+mj-lt"/>
                <a:ea typeface="+mj-ea"/>
                <a:cs typeface="+mj-cs"/>
                <a:sym typeface="Wingdings" pitchFamily="2" charset="2"/>
              </a:rPr>
              <a:t> sun microsystem</a:t>
            </a:r>
            <a:endParaRPr lang="en-US" sz="2800" dirty="0" smtClean="0">
              <a:latin typeface="+mj-lt"/>
              <a:ea typeface="+mj-ea"/>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id-ID" sz="2800" b="0" i="0" u="none" strike="noStrike" kern="1200" cap="none" spc="0" normalizeH="0" baseline="0" noProof="0" dirty="0">
              <a:ln>
                <a:noFill/>
              </a:ln>
              <a:effectLst/>
              <a:uLnTx/>
              <a:uFillTx/>
              <a:latin typeface="+mj-lt"/>
              <a:ea typeface="+mj-ea"/>
              <a:cs typeface="+mj-cs"/>
            </a:endParaRPr>
          </a:p>
        </p:txBody>
      </p:sp>
    </p:spTree>
    <p:extLst>
      <p:ext uri="{BB962C8B-B14F-4D97-AF65-F5344CB8AC3E}">
        <p14:creationId xmlns:p14="http://schemas.microsoft.com/office/powerpoint/2010/main" val="2697312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slide(fromBottom)">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slide(fromBottom)">
                                      <p:cBhvr>
                                        <p:cTn id="12" dur="5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slide(fromBottom)">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slide(fromBottom)">
                                      <p:cBhvr>
                                        <p:cTn id="22"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id-ID" dirty="0" smtClean="0"/>
              <a:t>Karakteristik Java berdasarkan white paper dari SUN Microsystem</a:t>
            </a:r>
            <a:endParaRPr lang="id-ID" dirty="0"/>
          </a:p>
        </p:txBody>
      </p:sp>
      <p:sp>
        <p:nvSpPr>
          <p:cNvPr id="3" name="Content Placeholder 2"/>
          <p:cNvSpPr>
            <a:spLocks noGrp="1"/>
          </p:cNvSpPr>
          <p:nvPr>
            <p:ph sz="quarter" idx="1"/>
          </p:nvPr>
        </p:nvSpPr>
        <p:spPr>
          <a:xfrm>
            <a:off x="457200" y="1219200"/>
            <a:ext cx="8229600" cy="5234136"/>
          </a:xfrm>
        </p:spPr>
        <p:txBody>
          <a:bodyPr>
            <a:normAutofit fontScale="92500" lnSpcReduction="20000"/>
          </a:bodyPr>
          <a:lstStyle/>
          <a:p>
            <a:r>
              <a:rPr lang="id-ID" dirty="0" smtClean="0"/>
              <a:t>Sederhana (simple</a:t>
            </a:r>
            <a:r>
              <a:rPr lang="id-ID" dirty="0" smtClean="0"/>
              <a:t>)</a:t>
            </a:r>
            <a:endParaRPr lang="en-US" dirty="0" smtClean="0"/>
          </a:p>
          <a:p>
            <a:pPr marL="234950" indent="-234950" algn="just">
              <a:buNone/>
            </a:pPr>
            <a:r>
              <a:rPr lang="en-US" dirty="0" smtClean="0"/>
              <a:t>   </a:t>
            </a:r>
            <a:r>
              <a:rPr lang="en-US" dirty="0" err="1" smtClean="0"/>
              <a:t>sintak</a:t>
            </a:r>
            <a:r>
              <a:rPr lang="en-US" dirty="0" smtClean="0"/>
              <a:t> </a:t>
            </a:r>
            <a:r>
              <a:rPr lang="en-US" dirty="0" err="1" smtClean="0"/>
              <a:t>mirip</a:t>
            </a:r>
            <a:r>
              <a:rPr lang="en-US" dirty="0" smtClean="0"/>
              <a:t> C++ </a:t>
            </a:r>
            <a:r>
              <a:rPr lang="en-US" dirty="0" err="1" smtClean="0"/>
              <a:t>tetapi</a:t>
            </a:r>
            <a:r>
              <a:rPr lang="en-US" dirty="0" smtClean="0"/>
              <a:t> </a:t>
            </a:r>
            <a:r>
              <a:rPr lang="en-US" dirty="0" err="1" smtClean="0"/>
              <a:t>sintak</a:t>
            </a:r>
            <a:r>
              <a:rPr lang="en-US" dirty="0" smtClean="0"/>
              <a:t> java </a:t>
            </a:r>
            <a:r>
              <a:rPr lang="en-US" dirty="0" err="1" smtClean="0"/>
              <a:t>lebih</a:t>
            </a:r>
            <a:r>
              <a:rPr lang="en-US" dirty="0" smtClean="0"/>
              <a:t> </a:t>
            </a:r>
            <a:r>
              <a:rPr lang="en-US" dirty="0" err="1" smtClean="0"/>
              <a:t>dikembangkan</a:t>
            </a:r>
            <a:r>
              <a:rPr lang="en-US" dirty="0" smtClean="0"/>
              <a:t> </a:t>
            </a:r>
            <a:r>
              <a:rPr lang="en-US" dirty="0" err="1" smtClean="0"/>
              <a:t>dengan</a:t>
            </a:r>
            <a:r>
              <a:rPr lang="en-US" dirty="0" smtClean="0"/>
              <a:t> </a:t>
            </a:r>
            <a:r>
              <a:rPr lang="en-US" dirty="0" err="1" smtClean="0"/>
              <a:t>menghilangkan</a:t>
            </a:r>
            <a:r>
              <a:rPr lang="en-US" dirty="0"/>
              <a:t> </a:t>
            </a:r>
            <a:r>
              <a:rPr lang="en-US" dirty="0" err="1" smtClean="0"/>
              <a:t>penggunaan</a:t>
            </a:r>
            <a:r>
              <a:rPr lang="en-US" dirty="0" smtClean="0"/>
              <a:t> pointer yang </a:t>
            </a:r>
            <a:r>
              <a:rPr lang="en-US" dirty="0" err="1" smtClean="0"/>
              <a:t>rumit</a:t>
            </a:r>
            <a:endParaRPr lang="id-ID" dirty="0" smtClean="0"/>
          </a:p>
          <a:p>
            <a:pPr algn="just"/>
            <a:r>
              <a:rPr lang="id-ID" dirty="0" smtClean="0"/>
              <a:t>Berorientasi Objek  (Object </a:t>
            </a:r>
            <a:r>
              <a:rPr lang="id-ID" dirty="0" smtClean="0"/>
              <a:t>Oriented)</a:t>
            </a:r>
            <a:r>
              <a:rPr lang="en-US" dirty="0"/>
              <a:t> </a:t>
            </a:r>
            <a:r>
              <a:rPr lang="en-US" dirty="0" err="1"/>
              <a:t>Membuat</a:t>
            </a:r>
            <a:r>
              <a:rPr lang="en-US" dirty="0"/>
              <a:t> program </a:t>
            </a:r>
            <a:r>
              <a:rPr lang="en-US" dirty="0" err="1"/>
              <a:t>dapat</a:t>
            </a:r>
            <a:r>
              <a:rPr lang="en-US" dirty="0"/>
              <a:t> </a:t>
            </a:r>
            <a:r>
              <a:rPr lang="en-US" dirty="0" err="1" smtClean="0"/>
              <a:t>dibuat</a:t>
            </a:r>
            <a:r>
              <a:rPr lang="en-US" dirty="0" smtClean="0"/>
              <a:t> </a:t>
            </a:r>
            <a:r>
              <a:rPr lang="en-US" dirty="0" err="1" smtClean="0"/>
              <a:t>secara</a:t>
            </a:r>
            <a:r>
              <a:rPr lang="en-US" dirty="0" smtClean="0"/>
              <a:t> modular </a:t>
            </a:r>
            <a:r>
              <a:rPr lang="en-US" dirty="0" err="1" smtClean="0"/>
              <a:t>dan</a:t>
            </a:r>
            <a:r>
              <a:rPr lang="en-US" dirty="0" smtClean="0"/>
              <a:t> </a:t>
            </a:r>
            <a:r>
              <a:rPr lang="en-US" dirty="0" err="1" smtClean="0"/>
              <a:t>dapat</a:t>
            </a:r>
            <a:r>
              <a:rPr lang="en-US" dirty="0" smtClean="0"/>
              <a:t> </a:t>
            </a:r>
            <a:r>
              <a:rPr lang="en-US" dirty="0" err="1" smtClean="0"/>
              <a:t>dipergunakan</a:t>
            </a:r>
            <a:r>
              <a:rPr lang="en-US" dirty="0" smtClean="0"/>
              <a:t> </a:t>
            </a:r>
            <a:r>
              <a:rPr lang="en-US" dirty="0" err="1" smtClean="0"/>
              <a:t>kembali</a:t>
            </a:r>
            <a:endParaRPr lang="en-US" dirty="0" smtClean="0"/>
          </a:p>
          <a:p>
            <a:pPr algn="just"/>
            <a:r>
              <a:rPr lang="en-US" dirty="0" smtClean="0"/>
              <a:t>PBO </a:t>
            </a:r>
            <a:r>
              <a:rPr lang="en-US" dirty="0" smtClean="0">
                <a:sym typeface="Wingdings" pitchFamily="2" charset="2"/>
              </a:rPr>
              <a:t> </a:t>
            </a:r>
            <a:r>
              <a:rPr lang="en-US" dirty="0" err="1" smtClean="0">
                <a:sym typeface="Wingdings" pitchFamily="2" charset="2"/>
              </a:rPr>
              <a:t>memodelkan</a:t>
            </a:r>
            <a:r>
              <a:rPr lang="en-US" dirty="0" smtClean="0">
                <a:sym typeface="Wingdings" pitchFamily="2" charset="2"/>
              </a:rPr>
              <a:t> </a:t>
            </a:r>
            <a:r>
              <a:rPr lang="en-US" dirty="0" err="1" smtClean="0">
                <a:sym typeface="Wingdings" pitchFamily="2" charset="2"/>
              </a:rPr>
              <a:t>dunia</a:t>
            </a:r>
            <a:r>
              <a:rPr lang="en-US" dirty="0" smtClean="0">
                <a:sym typeface="Wingdings" pitchFamily="2" charset="2"/>
              </a:rPr>
              <a:t> </a:t>
            </a:r>
            <a:r>
              <a:rPr lang="en-US" dirty="0" err="1" smtClean="0">
                <a:sym typeface="Wingdings" pitchFamily="2" charset="2"/>
              </a:rPr>
              <a:t>nyata</a:t>
            </a:r>
            <a:r>
              <a:rPr lang="en-US" dirty="0" smtClean="0">
                <a:sym typeface="Wingdings" pitchFamily="2" charset="2"/>
              </a:rPr>
              <a:t> </a:t>
            </a:r>
            <a:r>
              <a:rPr lang="en-US" dirty="0" err="1" smtClean="0">
                <a:sym typeface="Wingdings" pitchFamily="2" charset="2"/>
              </a:rPr>
              <a:t>kedalam</a:t>
            </a:r>
            <a:r>
              <a:rPr lang="en-US" dirty="0" smtClean="0">
                <a:sym typeface="Wingdings" pitchFamily="2" charset="2"/>
              </a:rPr>
              <a:t> </a:t>
            </a:r>
            <a:r>
              <a:rPr lang="en-US" dirty="0" err="1" smtClean="0">
                <a:sym typeface="Wingdings" pitchFamily="2" charset="2"/>
              </a:rPr>
              <a:t>objek</a:t>
            </a:r>
            <a:r>
              <a:rPr lang="en-US" dirty="0" smtClean="0">
                <a:sym typeface="Wingdings" pitchFamily="2" charset="2"/>
              </a:rPr>
              <a:t> </a:t>
            </a:r>
            <a:r>
              <a:rPr lang="en-US" dirty="0" err="1" smtClean="0">
                <a:sym typeface="Wingdings" pitchFamily="2" charset="2"/>
              </a:rPr>
              <a:t>dan</a:t>
            </a:r>
            <a:r>
              <a:rPr lang="en-US" dirty="0" smtClean="0">
                <a:sym typeface="Wingdings" pitchFamily="2" charset="2"/>
              </a:rPr>
              <a:t> </a:t>
            </a:r>
            <a:r>
              <a:rPr lang="en-US" dirty="0" err="1" smtClean="0">
                <a:sym typeface="Wingdings" pitchFamily="2" charset="2"/>
              </a:rPr>
              <a:t>melakukan</a:t>
            </a:r>
            <a:r>
              <a:rPr lang="en-US" dirty="0" smtClean="0">
                <a:sym typeface="Wingdings" pitchFamily="2" charset="2"/>
              </a:rPr>
              <a:t> </a:t>
            </a:r>
            <a:r>
              <a:rPr lang="en-US" dirty="0" err="1" smtClean="0">
                <a:sym typeface="Wingdings" pitchFamily="2" charset="2"/>
              </a:rPr>
              <a:t>inter</a:t>
            </a:r>
            <a:r>
              <a:rPr lang="en-US" dirty="0" err="1"/>
              <a:t>aksi</a:t>
            </a:r>
            <a:r>
              <a:rPr lang="en-US" dirty="0"/>
              <a:t> </a:t>
            </a:r>
            <a:r>
              <a:rPr lang="en-US" dirty="0" err="1"/>
              <a:t>antarobjek-objek</a:t>
            </a:r>
            <a:r>
              <a:rPr lang="en-US" dirty="0"/>
              <a:t> </a:t>
            </a:r>
            <a:r>
              <a:rPr lang="en-US" dirty="0" err="1"/>
              <a:t>tersebut</a:t>
            </a:r>
            <a:endParaRPr lang="en-US" dirty="0" smtClean="0"/>
          </a:p>
          <a:p>
            <a:r>
              <a:rPr lang="id-ID" dirty="0" smtClean="0"/>
              <a:t>Terdistribusi </a:t>
            </a:r>
            <a:r>
              <a:rPr lang="id-ID" dirty="0" smtClean="0"/>
              <a:t>(Distributed</a:t>
            </a:r>
            <a:r>
              <a:rPr lang="id-ID" dirty="0" smtClean="0"/>
              <a:t>)</a:t>
            </a:r>
            <a:endParaRPr lang="en-US" dirty="0" smtClean="0"/>
          </a:p>
          <a:p>
            <a:pPr lvl="1" algn="just"/>
            <a:r>
              <a:rPr lang="en-US" dirty="0" smtClean="0">
                <a:solidFill>
                  <a:schemeClr val="tx1"/>
                </a:solidFill>
              </a:rPr>
              <a:t>Java </a:t>
            </a:r>
            <a:r>
              <a:rPr lang="en-US" dirty="0" err="1" smtClean="0">
                <a:solidFill>
                  <a:schemeClr val="tx1"/>
                </a:solidFill>
              </a:rPr>
              <a:t>dibuat</a:t>
            </a:r>
            <a:r>
              <a:rPr lang="en-US" dirty="0" smtClean="0">
                <a:solidFill>
                  <a:schemeClr val="tx1"/>
                </a:solidFill>
              </a:rPr>
              <a:t> </a:t>
            </a:r>
            <a:r>
              <a:rPr lang="en-US" dirty="0" err="1" smtClean="0">
                <a:solidFill>
                  <a:schemeClr val="tx1"/>
                </a:solidFill>
              </a:rPr>
              <a:t>untuk</a:t>
            </a:r>
            <a:r>
              <a:rPr lang="en-US" dirty="0" smtClean="0">
                <a:solidFill>
                  <a:schemeClr val="tx1"/>
                </a:solidFill>
              </a:rPr>
              <a:t> </a:t>
            </a:r>
            <a:r>
              <a:rPr lang="en-US" dirty="0" err="1" smtClean="0">
                <a:solidFill>
                  <a:schemeClr val="tx1"/>
                </a:solidFill>
              </a:rPr>
              <a:t>membuat</a:t>
            </a:r>
            <a:r>
              <a:rPr lang="en-US" dirty="0" smtClean="0">
                <a:solidFill>
                  <a:schemeClr val="tx1"/>
                </a:solidFill>
              </a:rPr>
              <a:t> </a:t>
            </a:r>
            <a:r>
              <a:rPr lang="en-US" dirty="0" err="1" smtClean="0">
                <a:solidFill>
                  <a:schemeClr val="tx1"/>
                </a:solidFill>
              </a:rPr>
              <a:t>aplikasi</a:t>
            </a:r>
            <a:r>
              <a:rPr lang="en-US" dirty="0" smtClean="0">
                <a:solidFill>
                  <a:schemeClr val="tx1"/>
                </a:solidFill>
              </a:rPr>
              <a:t> </a:t>
            </a:r>
            <a:r>
              <a:rPr lang="en-US" dirty="0" err="1" smtClean="0">
                <a:solidFill>
                  <a:schemeClr val="tx1"/>
                </a:solidFill>
              </a:rPr>
              <a:t>terdistribusi</a:t>
            </a:r>
            <a:r>
              <a:rPr lang="en-US" dirty="0" smtClean="0">
                <a:solidFill>
                  <a:schemeClr val="tx1"/>
                </a:solidFill>
              </a:rPr>
              <a:t> </a:t>
            </a:r>
            <a:r>
              <a:rPr lang="en-US" dirty="0" err="1" smtClean="0">
                <a:solidFill>
                  <a:schemeClr val="tx1"/>
                </a:solidFill>
              </a:rPr>
              <a:t>secara</a:t>
            </a:r>
            <a:r>
              <a:rPr lang="en-US" dirty="0" smtClean="0">
                <a:solidFill>
                  <a:schemeClr val="tx1"/>
                </a:solidFill>
              </a:rPr>
              <a:t> </a:t>
            </a:r>
            <a:r>
              <a:rPr lang="en-US" dirty="0" err="1" smtClean="0">
                <a:solidFill>
                  <a:schemeClr val="tx1"/>
                </a:solidFill>
              </a:rPr>
              <a:t>mudah</a:t>
            </a:r>
            <a:r>
              <a:rPr lang="en-US" dirty="0" smtClean="0">
                <a:solidFill>
                  <a:schemeClr val="tx1"/>
                </a:solidFill>
              </a:rPr>
              <a:t> </a:t>
            </a:r>
            <a:r>
              <a:rPr lang="en-US" dirty="0" err="1" smtClean="0">
                <a:solidFill>
                  <a:schemeClr val="tx1"/>
                </a:solidFill>
              </a:rPr>
              <a:t>dengan</a:t>
            </a:r>
            <a:r>
              <a:rPr lang="en-US" dirty="0" smtClean="0">
                <a:solidFill>
                  <a:schemeClr val="tx1"/>
                </a:solidFill>
              </a:rPr>
              <a:t> </a:t>
            </a:r>
            <a:r>
              <a:rPr lang="en-US" dirty="0" err="1" smtClean="0">
                <a:solidFill>
                  <a:schemeClr val="tx1"/>
                </a:solidFill>
              </a:rPr>
              <a:t>adanya</a:t>
            </a:r>
            <a:r>
              <a:rPr lang="en-US" dirty="0" smtClean="0">
                <a:solidFill>
                  <a:schemeClr val="tx1"/>
                </a:solidFill>
              </a:rPr>
              <a:t> libraries networking yang </a:t>
            </a:r>
            <a:r>
              <a:rPr lang="en-US" dirty="0" err="1" smtClean="0">
                <a:solidFill>
                  <a:schemeClr val="tx1"/>
                </a:solidFill>
              </a:rPr>
              <a:t>terintegrasi</a:t>
            </a:r>
            <a:r>
              <a:rPr lang="en-US" dirty="0" smtClean="0">
                <a:solidFill>
                  <a:schemeClr val="tx1"/>
                </a:solidFill>
              </a:rPr>
              <a:t> </a:t>
            </a:r>
            <a:r>
              <a:rPr lang="en-US" dirty="0" err="1" smtClean="0">
                <a:solidFill>
                  <a:schemeClr val="tx1"/>
                </a:solidFill>
              </a:rPr>
              <a:t>pada</a:t>
            </a:r>
            <a:r>
              <a:rPr lang="en-US" dirty="0" smtClean="0">
                <a:solidFill>
                  <a:schemeClr val="tx1"/>
                </a:solidFill>
              </a:rPr>
              <a:t> java</a:t>
            </a:r>
            <a:endParaRPr lang="id-ID" dirty="0" smtClean="0">
              <a:solidFill>
                <a:schemeClr val="tx1"/>
              </a:solidFill>
            </a:endParaRPr>
          </a:p>
          <a:p>
            <a:r>
              <a:rPr lang="id-ID" dirty="0" smtClean="0"/>
              <a:t>Interpreted</a:t>
            </a:r>
            <a:endParaRPr lang="en-US" dirty="0" smtClean="0"/>
          </a:p>
          <a:p>
            <a:pPr lvl="1" algn="just"/>
            <a:r>
              <a:rPr lang="en-US" dirty="0" smtClean="0">
                <a:solidFill>
                  <a:schemeClr val="tx1"/>
                </a:solidFill>
              </a:rPr>
              <a:t>Program java </a:t>
            </a:r>
            <a:r>
              <a:rPr lang="en-US" dirty="0" err="1" smtClean="0">
                <a:solidFill>
                  <a:schemeClr val="tx1"/>
                </a:solidFill>
              </a:rPr>
              <a:t>dijalankan</a:t>
            </a:r>
            <a:r>
              <a:rPr lang="en-US" dirty="0" smtClean="0">
                <a:solidFill>
                  <a:schemeClr val="tx1"/>
                </a:solidFill>
              </a:rPr>
              <a:t> </a:t>
            </a:r>
            <a:r>
              <a:rPr lang="en-US" dirty="0" err="1" smtClean="0">
                <a:solidFill>
                  <a:schemeClr val="tx1"/>
                </a:solidFill>
              </a:rPr>
              <a:t>menggunakan</a:t>
            </a:r>
            <a:r>
              <a:rPr lang="en-US" dirty="0" smtClean="0">
                <a:solidFill>
                  <a:schemeClr val="tx1"/>
                </a:solidFill>
              </a:rPr>
              <a:t> interpreter </a:t>
            </a:r>
            <a:r>
              <a:rPr lang="en-US" dirty="0" err="1" smtClean="0">
                <a:solidFill>
                  <a:schemeClr val="tx1"/>
                </a:solidFill>
              </a:rPr>
              <a:t>yaitu</a:t>
            </a:r>
            <a:r>
              <a:rPr lang="en-US" dirty="0" smtClean="0">
                <a:solidFill>
                  <a:schemeClr val="tx1"/>
                </a:solidFill>
              </a:rPr>
              <a:t> Java Virtual Machine (JVM) yang </a:t>
            </a:r>
            <a:r>
              <a:rPr lang="en-US" dirty="0" err="1" smtClean="0">
                <a:solidFill>
                  <a:schemeClr val="tx1"/>
                </a:solidFill>
              </a:rPr>
              <a:t>menyebabkan</a:t>
            </a:r>
            <a:r>
              <a:rPr lang="en-US" dirty="0" smtClean="0">
                <a:solidFill>
                  <a:schemeClr val="tx1"/>
                </a:solidFill>
              </a:rPr>
              <a:t> source code java yang </a:t>
            </a:r>
            <a:r>
              <a:rPr lang="en-US" dirty="0" err="1" smtClean="0">
                <a:solidFill>
                  <a:schemeClr val="tx1"/>
                </a:solidFill>
              </a:rPr>
              <a:t>telah</a:t>
            </a:r>
            <a:r>
              <a:rPr lang="en-US" dirty="0" smtClean="0">
                <a:solidFill>
                  <a:schemeClr val="tx1"/>
                </a:solidFill>
              </a:rPr>
              <a:t> </a:t>
            </a:r>
            <a:r>
              <a:rPr lang="en-US" dirty="0" err="1" smtClean="0">
                <a:solidFill>
                  <a:schemeClr val="tx1"/>
                </a:solidFill>
              </a:rPr>
              <a:t>dikompilasi</a:t>
            </a:r>
            <a:r>
              <a:rPr lang="en-US" dirty="0" smtClean="0">
                <a:solidFill>
                  <a:schemeClr val="tx1"/>
                </a:solidFill>
              </a:rPr>
              <a:t> </a:t>
            </a:r>
            <a:r>
              <a:rPr lang="en-US" dirty="0" err="1" smtClean="0">
                <a:solidFill>
                  <a:schemeClr val="tx1"/>
                </a:solidFill>
              </a:rPr>
              <a:t>menjadi</a:t>
            </a:r>
            <a:r>
              <a:rPr lang="en-US" dirty="0" smtClean="0">
                <a:solidFill>
                  <a:schemeClr val="tx1"/>
                </a:solidFill>
              </a:rPr>
              <a:t> java </a:t>
            </a:r>
            <a:r>
              <a:rPr lang="en-US" dirty="0" err="1" smtClean="0">
                <a:solidFill>
                  <a:schemeClr val="tx1"/>
                </a:solidFill>
              </a:rPr>
              <a:t>bytecodes</a:t>
            </a:r>
            <a:r>
              <a:rPr lang="en-US" dirty="0" smtClean="0">
                <a:solidFill>
                  <a:schemeClr val="tx1"/>
                </a:solidFill>
              </a:rPr>
              <a:t> </a:t>
            </a:r>
            <a:r>
              <a:rPr lang="en-US" dirty="0" err="1" smtClean="0">
                <a:solidFill>
                  <a:schemeClr val="tx1"/>
                </a:solidFill>
              </a:rPr>
              <a:t>yg</a:t>
            </a:r>
            <a:r>
              <a:rPr lang="en-US" dirty="0" smtClean="0">
                <a:solidFill>
                  <a:schemeClr val="tx1"/>
                </a:solidFill>
              </a:rPr>
              <a:t> </a:t>
            </a:r>
            <a:r>
              <a:rPr lang="en-US" dirty="0" err="1" smtClean="0">
                <a:solidFill>
                  <a:schemeClr val="tx1"/>
                </a:solidFill>
              </a:rPr>
              <a:t>dapat</a:t>
            </a:r>
            <a:r>
              <a:rPr lang="en-US" dirty="0" smtClean="0">
                <a:solidFill>
                  <a:schemeClr val="tx1"/>
                </a:solidFill>
              </a:rPr>
              <a:t> </a:t>
            </a:r>
            <a:r>
              <a:rPr lang="en-US" dirty="0" err="1" smtClean="0">
                <a:solidFill>
                  <a:schemeClr val="tx1"/>
                </a:solidFill>
              </a:rPr>
              <a:t>dijalankan</a:t>
            </a:r>
            <a:r>
              <a:rPr lang="en-US" dirty="0" smtClean="0">
                <a:solidFill>
                  <a:schemeClr val="tx1"/>
                </a:solidFill>
              </a:rPr>
              <a:t> </a:t>
            </a:r>
            <a:r>
              <a:rPr lang="en-US" dirty="0" err="1" smtClean="0">
                <a:solidFill>
                  <a:schemeClr val="tx1"/>
                </a:solidFill>
              </a:rPr>
              <a:t>pada</a:t>
            </a:r>
            <a:r>
              <a:rPr lang="en-US" dirty="0" smtClean="0">
                <a:solidFill>
                  <a:schemeClr val="tx1"/>
                </a:solidFill>
              </a:rPr>
              <a:t> </a:t>
            </a:r>
            <a:r>
              <a:rPr lang="en-US" dirty="0" err="1" smtClean="0">
                <a:solidFill>
                  <a:schemeClr val="tx1"/>
                </a:solidFill>
              </a:rPr>
              <a:t>berbagai</a:t>
            </a:r>
            <a:r>
              <a:rPr lang="en-US" dirty="0" smtClean="0">
                <a:solidFill>
                  <a:schemeClr val="tx1"/>
                </a:solidFill>
              </a:rPr>
              <a:t> platform yang </a:t>
            </a:r>
            <a:r>
              <a:rPr lang="en-US" dirty="0" err="1" smtClean="0">
                <a:solidFill>
                  <a:schemeClr val="tx1"/>
                </a:solidFill>
              </a:rPr>
              <a:t>berbeda-beda</a:t>
            </a:r>
            <a:endParaRPr lang="id-ID" dirty="0" smtClean="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lide(fromBottom)">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slide(fromBottom)">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slide(fromBottom)">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slide(fromBottom)">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slide(fromBottom)">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slide(fromBottom)">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slide(fromBottom)">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2" presetClass="entr" presetSubtype="4"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slide(fromBottom)">
                                      <p:cBhvr>
                                        <p:cTn id="42"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828328"/>
          </a:xfrm>
        </p:spPr>
        <p:txBody>
          <a:bodyPr>
            <a:normAutofit fontScale="90000"/>
          </a:bodyPr>
          <a:lstStyle/>
          <a:p>
            <a:r>
              <a:rPr lang="id-ID" dirty="0" smtClean="0"/>
              <a:t>Karakteristik Java berdasarkan white paper dari SUN Microsystem</a:t>
            </a:r>
            <a:endParaRPr lang="id-ID" dirty="0"/>
          </a:p>
        </p:txBody>
      </p:sp>
      <p:sp>
        <p:nvSpPr>
          <p:cNvPr id="3" name="Content Placeholder 2"/>
          <p:cNvSpPr>
            <a:spLocks noGrp="1"/>
          </p:cNvSpPr>
          <p:nvPr>
            <p:ph sz="quarter" idx="1"/>
          </p:nvPr>
        </p:nvSpPr>
        <p:spPr>
          <a:xfrm>
            <a:off x="457200" y="980728"/>
            <a:ext cx="8229600" cy="5877272"/>
          </a:xfrm>
        </p:spPr>
        <p:txBody>
          <a:bodyPr>
            <a:normAutofit fontScale="77500" lnSpcReduction="20000"/>
          </a:bodyPr>
          <a:lstStyle/>
          <a:p>
            <a:r>
              <a:rPr lang="id-ID" dirty="0" smtClean="0"/>
              <a:t>Robust</a:t>
            </a:r>
            <a:endParaRPr lang="en-US" dirty="0" smtClean="0"/>
          </a:p>
          <a:p>
            <a:pPr lvl="1" algn="just"/>
            <a:r>
              <a:rPr lang="en-US" dirty="0" smtClean="0"/>
              <a:t>Java </a:t>
            </a:r>
            <a:r>
              <a:rPr lang="en-US" dirty="0" err="1" smtClean="0"/>
              <a:t>memiliki</a:t>
            </a:r>
            <a:r>
              <a:rPr lang="en-US" dirty="0" smtClean="0"/>
              <a:t> </a:t>
            </a:r>
            <a:r>
              <a:rPr lang="en-US" dirty="0" err="1" smtClean="0"/>
              <a:t>reliabilitas</a:t>
            </a:r>
            <a:r>
              <a:rPr lang="en-US" dirty="0" smtClean="0"/>
              <a:t> yang </a:t>
            </a:r>
            <a:r>
              <a:rPr lang="en-US" dirty="0" err="1" smtClean="0"/>
              <a:t>tinggi</a:t>
            </a:r>
            <a:r>
              <a:rPr lang="en-US" dirty="0" smtClean="0"/>
              <a:t> </a:t>
            </a:r>
            <a:r>
              <a:rPr lang="en-US" dirty="0" err="1" smtClean="0"/>
              <a:t>dimana</a:t>
            </a:r>
            <a:r>
              <a:rPr lang="en-US" dirty="0" smtClean="0"/>
              <a:t> compiler </a:t>
            </a:r>
            <a:r>
              <a:rPr lang="en-US" dirty="0" err="1" smtClean="0"/>
              <a:t>pada</a:t>
            </a:r>
            <a:r>
              <a:rPr lang="en-US" dirty="0" smtClean="0"/>
              <a:t> java </a:t>
            </a:r>
            <a:r>
              <a:rPr lang="en-US" dirty="0" err="1" smtClean="0"/>
              <a:t>mempunyai</a:t>
            </a:r>
            <a:r>
              <a:rPr lang="en-US" dirty="0" smtClean="0"/>
              <a:t> </a:t>
            </a:r>
            <a:r>
              <a:rPr lang="en-US" dirty="0" err="1" smtClean="0"/>
              <a:t>kemampuan</a:t>
            </a:r>
            <a:r>
              <a:rPr lang="en-US" dirty="0" smtClean="0"/>
              <a:t> </a:t>
            </a:r>
            <a:r>
              <a:rPr lang="en-US" dirty="0" err="1" smtClean="0"/>
              <a:t>mendeteksi</a:t>
            </a:r>
            <a:r>
              <a:rPr lang="en-US" dirty="0" smtClean="0"/>
              <a:t> error </a:t>
            </a:r>
            <a:r>
              <a:rPr lang="en-US" dirty="0" err="1" smtClean="0"/>
              <a:t>secara</a:t>
            </a:r>
            <a:r>
              <a:rPr lang="en-US" dirty="0" smtClean="0"/>
              <a:t> </a:t>
            </a:r>
            <a:r>
              <a:rPr lang="en-US" dirty="0" err="1" smtClean="0"/>
              <a:t>lebih</a:t>
            </a:r>
            <a:r>
              <a:rPr lang="en-US" dirty="0" smtClean="0"/>
              <a:t> </a:t>
            </a:r>
            <a:r>
              <a:rPr lang="en-US" dirty="0" err="1" smtClean="0"/>
              <a:t>teliti</a:t>
            </a:r>
            <a:r>
              <a:rPr lang="en-US" dirty="0" smtClean="0"/>
              <a:t> </a:t>
            </a:r>
            <a:r>
              <a:rPr lang="en-US" dirty="0" err="1" smtClean="0"/>
              <a:t>dibandingkan</a:t>
            </a:r>
            <a:r>
              <a:rPr lang="en-US" dirty="0" smtClean="0"/>
              <a:t> </a:t>
            </a:r>
            <a:r>
              <a:rPr lang="en-US" dirty="0" err="1" smtClean="0"/>
              <a:t>bahasa</a:t>
            </a:r>
            <a:r>
              <a:rPr lang="en-US" dirty="0" smtClean="0"/>
              <a:t> </a:t>
            </a:r>
            <a:r>
              <a:rPr lang="en-US" dirty="0" err="1" smtClean="0"/>
              <a:t>pemrograman</a:t>
            </a:r>
            <a:r>
              <a:rPr lang="en-US" dirty="0" smtClean="0"/>
              <a:t> yang lain </a:t>
            </a:r>
            <a:r>
              <a:rPr lang="en-US" dirty="0" err="1" smtClean="0"/>
              <a:t>dengan</a:t>
            </a:r>
            <a:r>
              <a:rPr lang="en-US" dirty="0" smtClean="0"/>
              <a:t> </a:t>
            </a:r>
            <a:r>
              <a:rPr lang="en-US" dirty="0" err="1" smtClean="0"/>
              <a:t>adanya</a:t>
            </a:r>
            <a:r>
              <a:rPr lang="en-US" dirty="0" smtClean="0"/>
              <a:t> runtime exception handling </a:t>
            </a:r>
            <a:r>
              <a:rPr lang="en-US" dirty="0" err="1" smtClean="0"/>
              <a:t>untuk</a:t>
            </a:r>
            <a:r>
              <a:rPr lang="en-US" dirty="0" smtClean="0"/>
              <a:t> </a:t>
            </a:r>
            <a:r>
              <a:rPr lang="en-US" dirty="0" err="1" smtClean="0"/>
              <a:t>membantu</a:t>
            </a:r>
            <a:r>
              <a:rPr lang="en-US" dirty="0" smtClean="0"/>
              <a:t> </a:t>
            </a:r>
            <a:r>
              <a:rPr lang="en-US" dirty="0" err="1" smtClean="0"/>
              <a:t>mengatasi</a:t>
            </a:r>
            <a:r>
              <a:rPr lang="en-US" dirty="0" smtClean="0"/>
              <a:t> error </a:t>
            </a:r>
            <a:r>
              <a:rPr lang="en-US" dirty="0" err="1" smtClean="0"/>
              <a:t>pada</a:t>
            </a:r>
            <a:r>
              <a:rPr lang="en-US" dirty="0" smtClean="0"/>
              <a:t> </a:t>
            </a:r>
            <a:r>
              <a:rPr lang="en-US" dirty="0" err="1" smtClean="0"/>
              <a:t>pemrograman</a:t>
            </a:r>
            <a:endParaRPr lang="id-ID" dirty="0" smtClean="0"/>
          </a:p>
          <a:p>
            <a:r>
              <a:rPr lang="id-ID" dirty="0" smtClean="0"/>
              <a:t>Secure</a:t>
            </a:r>
            <a:endParaRPr lang="en-US" dirty="0" smtClean="0"/>
          </a:p>
          <a:p>
            <a:pPr lvl="1" algn="just"/>
            <a:r>
              <a:rPr lang="en-US" dirty="0" smtClean="0"/>
              <a:t>Java </a:t>
            </a:r>
            <a:r>
              <a:rPr lang="en-US" dirty="0" err="1" smtClean="0"/>
              <a:t>memiliki</a:t>
            </a:r>
            <a:r>
              <a:rPr lang="en-US" dirty="0" smtClean="0"/>
              <a:t> </a:t>
            </a:r>
            <a:r>
              <a:rPr lang="en-US" dirty="0" err="1" smtClean="0"/>
              <a:t>beberapa</a:t>
            </a:r>
            <a:r>
              <a:rPr lang="en-US" dirty="0" smtClean="0"/>
              <a:t> </a:t>
            </a:r>
            <a:r>
              <a:rPr lang="en-US" dirty="0" err="1" smtClean="0"/>
              <a:t>mekanisme</a:t>
            </a:r>
            <a:r>
              <a:rPr lang="en-US" dirty="0" smtClean="0"/>
              <a:t> </a:t>
            </a:r>
            <a:r>
              <a:rPr lang="en-US" dirty="0" err="1" smtClean="0"/>
              <a:t>keamanan</a:t>
            </a:r>
            <a:r>
              <a:rPr lang="en-US" dirty="0" smtClean="0"/>
              <a:t> </a:t>
            </a:r>
            <a:r>
              <a:rPr lang="en-US" dirty="0" err="1" smtClean="0"/>
              <a:t>untuk</a:t>
            </a:r>
            <a:r>
              <a:rPr lang="en-US" dirty="0" smtClean="0"/>
              <a:t> </a:t>
            </a:r>
            <a:r>
              <a:rPr lang="en-US" dirty="0" err="1" smtClean="0"/>
              <a:t>menjaga</a:t>
            </a:r>
            <a:r>
              <a:rPr lang="en-US" dirty="0" smtClean="0"/>
              <a:t> </a:t>
            </a:r>
            <a:r>
              <a:rPr lang="en-US" dirty="0" err="1" smtClean="0"/>
              <a:t>aplikasi</a:t>
            </a:r>
            <a:r>
              <a:rPr lang="en-US" dirty="0" smtClean="0"/>
              <a:t> </a:t>
            </a:r>
            <a:r>
              <a:rPr lang="en-US" dirty="0" err="1" smtClean="0"/>
              <a:t>tidak</a:t>
            </a:r>
            <a:r>
              <a:rPr lang="en-US" dirty="0" smtClean="0"/>
              <a:t> </a:t>
            </a:r>
            <a:r>
              <a:rPr lang="en-US" dirty="0" err="1" smtClean="0"/>
              <a:t>digunakan</a:t>
            </a:r>
            <a:r>
              <a:rPr lang="en-US" dirty="0" smtClean="0"/>
              <a:t> </a:t>
            </a:r>
            <a:r>
              <a:rPr lang="en-US" dirty="0" err="1" smtClean="0"/>
              <a:t>untuk</a:t>
            </a:r>
            <a:r>
              <a:rPr lang="en-US" dirty="0" smtClean="0"/>
              <a:t> </a:t>
            </a:r>
            <a:r>
              <a:rPr lang="en-US" dirty="0" err="1" smtClean="0"/>
              <a:t>merusak</a:t>
            </a:r>
            <a:r>
              <a:rPr lang="en-US" dirty="0" smtClean="0"/>
              <a:t> </a:t>
            </a:r>
            <a:r>
              <a:rPr lang="en-US" dirty="0" err="1" smtClean="0"/>
              <a:t>sistem</a:t>
            </a:r>
            <a:r>
              <a:rPr lang="en-US" dirty="0" smtClean="0"/>
              <a:t> </a:t>
            </a:r>
            <a:r>
              <a:rPr lang="en-US" dirty="0" err="1" smtClean="0"/>
              <a:t>komputer</a:t>
            </a:r>
            <a:r>
              <a:rPr lang="en-US" dirty="0" smtClean="0"/>
              <a:t> yang </a:t>
            </a:r>
            <a:r>
              <a:rPr lang="en-US" dirty="0" err="1" smtClean="0"/>
              <a:t>menjalankan</a:t>
            </a:r>
            <a:r>
              <a:rPr lang="en-US" dirty="0" smtClean="0"/>
              <a:t> </a:t>
            </a:r>
            <a:r>
              <a:rPr lang="en-US" dirty="0" err="1" smtClean="0"/>
              <a:t>aplikasi</a:t>
            </a:r>
            <a:r>
              <a:rPr lang="en-US" dirty="0" smtClean="0"/>
              <a:t> </a:t>
            </a:r>
            <a:r>
              <a:rPr lang="en-US" dirty="0" err="1" smtClean="0"/>
              <a:t>tersebut</a:t>
            </a:r>
            <a:endParaRPr lang="id-ID" dirty="0" smtClean="0"/>
          </a:p>
          <a:p>
            <a:r>
              <a:rPr lang="id-ID" dirty="0" smtClean="0"/>
              <a:t>Architecture </a:t>
            </a:r>
            <a:r>
              <a:rPr lang="id-ID" dirty="0" smtClean="0"/>
              <a:t>Neutral</a:t>
            </a:r>
            <a:endParaRPr lang="en-US" dirty="0" smtClean="0"/>
          </a:p>
          <a:p>
            <a:pPr lvl="1" algn="just"/>
            <a:r>
              <a:rPr lang="en-US" dirty="0" smtClean="0"/>
              <a:t>Program java </a:t>
            </a:r>
            <a:r>
              <a:rPr lang="en-US" dirty="0" err="1" smtClean="0"/>
              <a:t>merupakan</a:t>
            </a:r>
            <a:r>
              <a:rPr lang="en-US" dirty="0" smtClean="0"/>
              <a:t> platform independent </a:t>
            </a:r>
            <a:r>
              <a:rPr lang="en-US" dirty="0" smtClean="0">
                <a:sym typeface="Wingdings" pitchFamily="2" charset="2"/>
              </a:rPr>
              <a:t> program </a:t>
            </a:r>
            <a:r>
              <a:rPr lang="en-US" dirty="0" err="1" smtClean="0">
                <a:sym typeface="Wingdings" pitchFamily="2" charset="2"/>
              </a:rPr>
              <a:t>cukup</a:t>
            </a:r>
            <a:r>
              <a:rPr lang="en-US" dirty="0" smtClean="0">
                <a:sym typeface="Wingdings" pitchFamily="2" charset="2"/>
              </a:rPr>
              <a:t> </a:t>
            </a:r>
            <a:r>
              <a:rPr lang="en-US" dirty="0" err="1" smtClean="0">
                <a:sym typeface="Wingdings" pitchFamily="2" charset="2"/>
              </a:rPr>
              <a:t>mempunyai</a:t>
            </a:r>
            <a:r>
              <a:rPr lang="en-US" dirty="0" smtClean="0">
                <a:sym typeface="Wingdings" pitchFamily="2" charset="2"/>
              </a:rPr>
              <a:t> </a:t>
            </a:r>
            <a:r>
              <a:rPr lang="en-US" dirty="0" err="1" smtClean="0">
                <a:sym typeface="Wingdings" pitchFamily="2" charset="2"/>
              </a:rPr>
              <a:t>satu</a:t>
            </a:r>
            <a:r>
              <a:rPr lang="en-US" dirty="0" smtClean="0">
                <a:sym typeface="Wingdings" pitchFamily="2" charset="2"/>
              </a:rPr>
              <a:t> </a:t>
            </a:r>
            <a:r>
              <a:rPr lang="en-US" dirty="0" err="1" smtClean="0">
                <a:sym typeface="Wingdings" pitchFamily="2" charset="2"/>
              </a:rPr>
              <a:t>buah</a:t>
            </a:r>
            <a:r>
              <a:rPr lang="en-US" dirty="0" smtClean="0">
                <a:sym typeface="Wingdings" pitchFamily="2" charset="2"/>
              </a:rPr>
              <a:t> </a:t>
            </a:r>
            <a:r>
              <a:rPr lang="en-US" dirty="0" err="1" smtClean="0">
                <a:sym typeface="Wingdings" pitchFamily="2" charset="2"/>
              </a:rPr>
              <a:t>versi</a:t>
            </a:r>
            <a:r>
              <a:rPr lang="en-US" dirty="0" smtClean="0">
                <a:sym typeface="Wingdings" pitchFamily="2" charset="2"/>
              </a:rPr>
              <a:t> yang </a:t>
            </a:r>
            <a:r>
              <a:rPr lang="en-US" dirty="0" err="1" smtClean="0">
                <a:sym typeface="Wingdings" pitchFamily="2" charset="2"/>
              </a:rPr>
              <a:t>dapat</a:t>
            </a:r>
            <a:r>
              <a:rPr lang="en-US" dirty="0" smtClean="0">
                <a:sym typeface="Wingdings" pitchFamily="2" charset="2"/>
              </a:rPr>
              <a:t> </a:t>
            </a:r>
            <a:r>
              <a:rPr lang="en-US" dirty="0" err="1" smtClean="0">
                <a:sym typeface="Wingdings" pitchFamily="2" charset="2"/>
              </a:rPr>
              <a:t>dijalankan</a:t>
            </a:r>
            <a:r>
              <a:rPr lang="en-US" dirty="0" smtClean="0">
                <a:sym typeface="Wingdings" pitchFamily="2" charset="2"/>
              </a:rPr>
              <a:t> </a:t>
            </a:r>
            <a:r>
              <a:rPr lang="en-US" dirty="0" err="1" smtClean="0">
                <a:sym typeface="Wingdings" pitchFamily="2" charset="2"/>
              </a:rPr>
              <a:t>pada</a:t>
            </a:r>
            <a:r>
              <a:rPr lang="en-US" dirty="0" smtClean="0">
                <a:sym typeface="Wingdings" pitchFamily="2" charset="2"/>
              </a:rPr>
              <a:t> platform </a:t>
            </a:r>
            <a:r>
              <a:rPr lang="en-US" dirty="0" err="1" smtClean="0">
                <a:sym typeface="Wingdings" pitchFamily="2" charset="2"/>
              </a:rPr>
              <a:t>berbeda</a:t>
            </a:r>
            <a:r>
              <a:rPr lang="en-US" dirty="0" smtClean="0">
                <a:sym typeface="Wingdings" pitchFamily="2" charset="2"/>
              </a:rPr>
              <a:t> </a:t>
            </a:r>
            <a:r>
              <a:rPr lang="en-US" dirty="0" err="1" smtClean="0">
                <a:sym typeface="Wingdings" pitchFamily="2" charset="2"/>
              </a:rPr>
              <a:t>dengan</a:t>
            </a:r>
            <a:r>
              <a:rPr lang="en-US" dirty="0" smtClean="0">
                <a:sym typeface="Wingdings" pitchFamily="2" charset="2"/>
              </a:rPr>
              <a:t> JVM</a:t>
            </a:r>
            <a:endParaRPr lang="id-ID" dirty="0" smtClean="0"/>
          </a:p>
          <a:p>
            <a:r>
              <a:rPr lang="id-ID" dirty="0" smtClean="0"/>
              <a:t>Portable</a:t>
            </a:r>
            <a:endParaRPr lang="id-ID" dirty="0" smtClean="0"/>
          </a:p>
          <a:p>
            <a:r>
              <a:rPr lang="id-ID" dirty="0" smtClean="0"/>
              <a:t>Performance</a:t>
            </a:r>
          </a:p>
          <a:p>
            <a:r>
              <a:rPr lang="id-ID" dirty="0" smtClean="0"/>
              <a:t>Multithreaded</a:t>
            </a:r>
            <a:endParaRPr lang="en-US" dirty="0" smtClean="0"/>
          </a:p>
          <a:p>
            <a:pPr lvl="1" algn="just"/>
            <a:r>
              <a:rPr lang="en-US" dirty="0" smtClean="0"/>
              <a:t>Java </a:t>
            </a:r>
            <a:r>
              <a:rPr lang="en-US" dirty="0" err="1" smtClean="0"/>
              <a:t>mempunyai</a:t>
            </a:r>
            <a:r>
              <a:rPr lang="en-US" dirty="0" smtClean="0"/>
              <a:t> </a:t>
            </a:r>
            <a:r>
              <a:rPr lang="en-US" dirty="0" err="1" smtClean="0"/>
              <a:t>kemampuan</a:t>
            </a:r>
            <a:r>
              <a:rPr lang="en-US" dirty="0" smtClean="0"/>
              <a:t> </a:t>
            </a:r>
            <a:r>
              <a:rPr lang="en-US" dirty="0" err="1" smtClean="0"/>
              <a:t>untuk</a:t>
            </a:r>
            <a:r>
              <a:rPr lang="en-US" dirty="0" smtClean="0"/>
              <a:t> </a:t>
            </a:r>
            <a:r>
              <a:rPr lang="en-US" dirty="0" err="1" smtClean="0"/>
              <a:t>membuat</a:t>
            </a:r>
            <a:r>
              <a:rPr lang="en-US" dirty="0" smtClean="0"/>
              <a:t> </a:t>
            </a:r>
            <a:r>
              <a:rPr lang="en-US" dirty="0" err="1" smtClean="0"/>
              <a:t>suatu</a:t>
            </a:r>
            <a:r>
              <a:rPr lang="en-US" dirty="0" smtClean="0"/>
              <a:t> program yang </a:t>
            </a:r>
            <a:r>
              <a:rPr lang="en-US" dirty="0" err="1" smtClean="0"/>
              <a:t>dapat</a:t>
            </a:r>
            <a:r>
              <a:rPr lang="en-US" dirty="0" smtClean="0"/>
              <a:t> </a:t>
            </a:r>
            <a:r>
              <a:rPr lang="en-US" dirty="0" err="1" smtClean="0"/>
              <a:t>melakukan</a:t>
            </a:r>
            <a:r>
              <a:rPr lang="en-US" dirty="0" smtClean="0"/>
              <a:t> </a:t>
            </a:r>
            <a:r>
              <a:rPr lang="en-US" dirty="0" err="1" smtClean="0"/>
              <a:t>beberapa</a:t>
            </a:r>
            <a:r>
              <a:rPr lang="en-US" dirty="0" smtClean="0"/>
              <a:t> </a:t>
            </a:r>
            <a:r>
              <a:rPr lang="en-US" dirty="0" err="1" smtClean="0"/>
              <a:t>pekerjaan</a:t>
            </a:r>
            <a:r>
              <a:rPr lang="en-US" dirty="0" smtClean="0"/>
              <a:t> </a:t>
            </a:r>
            <a:r>
              <a:rPr lang="en-US" dirty="0" err="1" smtClean="0"/>
              <a:t>secara</a:t>
            </a:r>
            <a:r>
              <a:rPr lang="en-US" dirty="0" smtClean="0"/>
              <a:t> </a:t>
            </a:r>
            <a:r>
              <a:rPr lang="en-US" dirty="0" err="1" smtClean="0"/>
              <a:t>sekaligus</a:t>
            </a:r>
            <a:r>
              <a:rPr lang="en-US" dirty="0" smtClean="0"/>
              <a:t> </a:t>
            </a:r>
            <a:r>
              <a:rPr lang="en-US" dirty="0" err="1" smtClean="0"/>
              <a:t>dan</a:t>
            </a:r>
            <a:r>
              <a:rPr lang="en-US" dirty="0" smtClean="0"/>
              <a:t> </a:t>
            </a:r>
            <a:r>
              <a:rPr lang="en-US" dirty="0" err="1" smtClean="0"/>
              <a:t>simultan</a:t>
            </a:r>
            <a:endParaRPr lang="id-ID" dirty="0" smtClean="0"/>
          </a:p>
          <a:p>
            <a:r>
              <a:rPr lang="id-ID" dirty="0" smtClean="0"/>
              <a:t>Dynamic</a:t>
            </a:r>
            <a:endParaRPr lang="en-US" dirty="0" smtClean="0"/>
          </a:p>
          <a:p>
            <a:pPr lvl="1" algn="just"/>
            <a:r>
              <a:rPr lang="en-US" dirty="0" err="1" smtClean="0"/>
              <a:t>Dapat</a:t>
            </a:r>
            <a:r>
              <a:rPr lang="en-US" dirty="0" smtClean="0"/>
              <a:t> </a:t>
            </a:r>
            <a:r>
              <a:rPr lang="en-US" dirty="0" err="1" smtClean="0"/>
              <a:t>melakukan</a:t>
            </a:r>
            <a:r>
              <a:rPr lang="en-US" dirty="0" smtClean="0"/>
              <a:t> </a:t>
            </a:r>
            <a:r>
              <a:rPr lang="en-US" dirty="0" err="1" smtClean="0"/>
              <a:t>perubahan</a:t>
            </a:r>
            <a:r>
              <a:rPr lang="en-US" dirty="0" smtClean="0"/>
              <a:t> </a:t>
            </a:r>
            <a:r>
              <a:rPr lang="en-US" dirty="0" err="1" smtClean="0"/>
              <a:t>pada</a:t>
            </a:r>
            <a:r>
              <a:rPr lang="en-US" dirty="0" smtClean="0"/>
              <a:t> </a:t>
            </a:r>
            <a:r>
              <a:rPr lang="en-US" dirty="0" err="1" smtClean="0"/>
              <a:t>suatu</a:t>
            </a:r>
            <a:r>
              <a:rPr lang="en-US" dirty="0" smtClean="0"/>
              <a:t> </a:t>
            </a:r>
            <a:r>
              <a:rPr lang="en-US" dirty="0" err="1" smtClean="0"/>
              <a:t>kelas</a:t>
            </a:r>
            <a:r>
              <a:rPr lang="en-US" dirty="0" smtClean="0"/>
              <a:t> </a:t>
            </a:r>
            <a:r>
              <a:rPr lang="en-US" dirty="0" err="1" smtClean="0"/>
              <a:t>dengan</a:t>
            </a:r>
            <a:r>
              <a:rPr lang="en-US" dirty="0" smtClean="0"/>
              <a:t> </a:t>
            </a:r>
            <a:r>
              <a:rPr lang="en-US" dirty="0" err="1" smtClean="0"/>
              <a:t>menambahkan</a:t>
            </a:r>
            <a:r>
              <a:rPr lang="en-US" dirty="0" smtClean="0"/>
              <a:t> </a:t>
            </a:r>
            <a:r>
              <a:rPr lang="en-US" dirty="0" err="1" smtClean="0"/>
              <a:t>propertis</a:t>
            </a:r>
            <a:r>
              <a:rPr lang="en-US" dirty="0" smtClean="0"/>
              <a:t> </a:t>
            </a:r>
            <a:r>
              <a:rPr lang="en-US" dirty="0" err="1" smtClean="0"/>
              <a:t>atau</a:t>
            </a:r>
            <a:r>
              <a:rPr lang="en-US" dirty="0" smtClean="0"/>
              <a:t> method </a:t>
            </a:r>
            <a:r>
              <a:rPr lang="en-US" dirty="0" err="1" smtClean="0"/>
              <a:t>tanpa</a:t>
            </a:r>
            <a:r>
              <a:rPr lang="en-US" dirty="0" smtClean="0"/>
              <a:t> </a:t>
            </a:r>
            <a:r>
              <a:rPr lang="en-US" dirty="0" err="1" smtClean="0"/>
              <a:t>mengganggu</a:t>
            </a:r>
            <a:r>
              <a:rPr lang="en-US" dirty="0" smtClean="0"/>
              <a:t> program yang </a:t>
            </a:r>
            <a:r>
              <a:rPr lang="en-US" dirty="0" err="1" smtClean="0"/>
              <a:t>menggunakan</a:t>
            </a:r>
            <a:r>
              <a:rPr lang="en-US" dirty="0" smtClean="0"/>
              <a:t> class </a:t>
            </a:r>
            <a:r>
              <a:rPr lang="en-US" dirty="0" err="1" smtClean="0"/>
              <a:t>tersebut</a:t>
            </a:r>
            <a:endParaRPr lang="id-ID" dirty="0"/>
          </a:p>
        </p:txBody>
      </p:sp>
    </p:spTree>
    <p:extLst>
      <p:ext uri="{BB962C8B-B14F-4D97-AF65-F5344CB8AC3E}">
        <p14:creationId xmlns:p14="http://schemas.microsoft.com/office/powerpoint/2010/main" val="2330100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lide(fromBottom)">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slide(fromBottom)">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slide(fromBottom)">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slide(fromBottom)">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slide(fromBottom)">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slide(fromBottom)">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slide(fromBottom)">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2" presetClass="entr" presetSubtype="4"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slide(fromBottom)">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2" presetClass="entr" presetSubtype="4" fill="hold"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slide(fromBottom)">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2" presetClass="entr" presetSubtype="4" fill="hold"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slide(fromBottom)">
                                      <p:cBhvr>
                                        <p:cTn id="52" dur="500"/>
                                        <p:tgtEl>
                                          <p:spTgt spid="3">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2" presetClass="entr" presetSubtype="4" fill="hold" nodeType="click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Effect transition="in" filter="slide(fromBottom)">
                                      <p:cBhvr>
                                        <p:cTn id="57" dur="500"/>
                                        <p:tgtEl>
                                          <p:spTgt spid="3">
                                            <p:txEl>
                                              <p:pRg st="10" end="10"/>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2" presetClass="entr" presetSubtype="4" fill="hold" nodeType="clickEffect">
                                  <p:stCondLst>
                                    <p:cond delay="0"/>
                                  </p:stCondLst>
                                  <p:childTnLst>
                                    <p:set>
                                      <p:cBhvr>
                                        <p:cTn id="61" dur="1" fill="hold">
                                          <p:stCondLst>
                                            <p:cond delay="0"/>
                                          </p:stCondLst>
                                        </p:cTn>
                                        <p:tgtEl>
                                          <p:spTgt spid="3">
                                            <p:txEl>
                                              <p:pRg st="11" end="11"/>
                                            </p:txEl>
                                          </p:spTgt>
                                        </p:tgtEl>
                                        <p:attrNameLst>
                                          <p:attrName>style.visibility</p:attrName>
                                        </p:attrNameLst>
                                      </p:cBhvr>
                                      <p:to>
                                        <p:strVal val="visible"/>
                                      </p:to>
                                    </p:set>
                                    <p:animEffect transition="in" filter="slide(fromBottom)">
                                      <p:cBhvr>
                                        <p:cTn id="62"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solidFill>
                  <a:sysClr val="windowText" lastClr="000000"/>
                </a:solidFill>
              </a:rPr>
              <a:t>Fase – fase Pemrograman JAVA</a:t>
            </a:r>
            <a:endParaRPr lang="id-ID" dirty="0">
              <a:solidFill>
                <a:sysClr val="windowText" lastClr="000000"/>
              </a:solidFill>
            </a:endParaRPr>
          </a:p>
        </p:txBody>
      </p:sp>
      <p:sp>
        <p:nvSpPr>
          <p:cNvPr id="3" name="Content Placeholder 2"/>
          <p:cNvSpPr>
            <a:spLocks noGrp="1"/>
          </p:cNvSpPr>
          <p:nvPr>
            <p:ph sz="quarter" idx="1"/>
          </p:nvPr>
        </p:nvSpPr>
        <p:spPr/>
        <p:txBody>
          <a:bodyPr/>
          <a:lstStyle/>
          <a:p>
            <a:endParaRPr lang="id-ID" dirty="0"/>
          </a:p>
        </p:txBody>
      </p:sp>
      <p:sp>
        <p:nvSpPr>
          <p:cNvPr id="4" name="Rectangle 3"/>
          <p:cNvSpPr/>
          <p:nvPr/>
        </p:nvSpPr>
        <p:spPr>
          <a:xfrm>
            <a:off x="571472" y="3714752"/>
            <a:ext cx="785818" cy="57150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id-ID" dirty="0" smtClean="0"/>
              <a:t>Editor</a:t>
            </a:r>
            <a:endParaRPr lang="id-ID" dirty="0"/>
          </a:p>
        </p:txBody>
      </p:sp>
      <p:sp>
        <p:nvSpPr>
          <p:cNvPr id="5" name="Flowchart: Magnetic Disk 4"/>
          <p:cNvSpPr/>
          <p:nvPr/>
        </p:nvSpPr>
        <p:spPr>
          <a:xfrm>
            <a:off x="1857356" y="3643314"/>
            <a:ext cx="714380" cy="714380"/>
          </a:xfrm>
          <a:prstGeom prst="flowChartMagneticDisk">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id-ID"/>
          </a:p>
        </p:txBody>
      </p:sp>
      <p:sp>
        <p:nvSpPr>
          <p:cNvPr id="6" name="Rectangle 5"/>
          <p:cNvSpPr/>
          <p:nvPr/>
        </p:nvSpPr>
        <p:spPr>
          <a:xfrm>
            <a:off x="3214678" y="3714752"/>
            <a:ext cx="1143008" cy="57150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id-ID" dirty="0" smtClean="0"/>
              <a:t>Java</a:t>
            </a:r>
          </a:p>
          <a:p>
            <a:pPr algn="ctr"/>
            <a:r>
              <a:rPr lang="id-ID" dirty="0" smtClean="0"/>
              <a:t>Compiler</a:t>
            </a:r>
            <a:endParaRPr lang="id-ID" dirty="0"/>
          </a:p>
        </p:txBody>
      </p:sp>
      <p:sp>
        <p:nvSpPr>
          <p:cNvPr id="7" name="Flowchart: Magnetic Disk 6"/>
          <p:cNvSpPr/>
          <p:nvPr/>
        </p:nvSpPr>
        <p:spPr>
          <a:xfrm>
            <a:off x="4929190" y="3643314"/>
            <a:ext cx="714380" cy="714380"/>
          </a:xfrm>
          <a:prstGeom prst="flowChartMagneticDisk">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id-ID"/>
          </a:p>
        </p:txBody>
      </p:sp>
      <p:sp>
        <p:nvSpPr>
          <p:cNvPr id="8" name="Rectangle 7"/>
          <p:cNvSpPr/>
          <p:nvPr/>
        </p:nvSpPr>
        <p:spPr>
          <a:xfrm>
            <a:off x="6429388" y="3714752"/>
            <a:ext cx="1285884" cy="57150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id-ID" dirty="0" smtClean="0"/>
              <a:t>Java</a:t>
            </a:r>
          </a:p>
          <a:p>
            <a:pPr algn="ctr"/>
            <a:r>
              <a:rPr lang="id-ID" dirty="0" smtClean="0"/>
              <a:t>Interpreter</a:t>
            </a:r>
            <a:endParaRPr lang="id-ID" dirty="0"/>
          </a:p>
        </p:txBody>
      </p:sp>
      <p:cxnSp>
        <p:nvCxnSpPr>
          <p:cNvPr id="10" name="Straight Arrow Connector 9"/>
          <p:cNvCxnSpPr>
            <a:stCxn id="4" idx="3"/>
            <a:endCxn id="5" idx="2"/>
          </p:cNvCxnSpPr>
          <p:nvPr/>
        </p:nvCxnSpPr>
        <p:spPr>
          <a:xfrm>
            <a:off x="1357290" y="4000504"/>
            <a:ext cx="500066" cy="1588"/>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cxnSp>
        <p:nvCxnSpPr>
          <p:cNvPr id="11" name="Straight Arrow Connector 10"/>
          <p:cNvCxnSpPr>
            <a:endCxn id="6" idx="1"/>
          </p:cNvCxnSpPr>
          <p:nvPr/>
        </p:nvCxnSpPr>
        <p:spPr>
          <a:xfrm>
            <a:off x="2571736" y="4000504"/>
            <a:ext cx="642942" cy="1588"/>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cxnSp>
        <p:nvCxnSpPr>
          <p:cNvPr id="13" name="Straight Arrow Connector 12"/>
          <p:cNvCxnSpPr>
            <a:stCxn id="6" idx="3"/>
          </p:cNvCxnSpPr>
          <p:nvPr/>
        </p:nvCxnSpPr>
        <p:spPr>
          <a:xfrm>
            <a:off x="4357686" y="4000504"/>
            <a:ext cx="571504" cy="1588"/>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cxnSp>
        <p:nvCxnSpPr>
          <p:cNvPr id="15" name="Straight Arrow Connector 14"/>
          <p:cNvCxnSpPr>
            <a:stCxn id="7" idx="4"/>
            <a:endCxn id="8" idx="1"/>
          </p:cNvCxnSpPr>
          <p:nvPr/>
        </p:nvCxnSpPr>
        <p:spPr>
          <a:xfrm>
            <a:off x="5643570" y="4000504"/>
            <a:ext cx="785818" cy="1588"/>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cxnSp>
        <p:nvCxnSpPr>
          <p:cNvPr id="19" name="Straight Arrow Connector 18"/>
          <p:cNvCxnSpPr/>
          <p:nvPr/>
        </p:nvCxnSpPr>
        <p:spPr>
          <a:xfrm rot="5400000">
            <a:off x="4107653" y="3250405"/>
            <a:ext cx="928694"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0" name="Straight Arrow Connector 19"/>
          <p:cNvCxnSpPr/>
          <p:nvPr/>
        </p:nvCxnSpPr>
        <p:spPr>
          <a:xfrm rot="5400000">
            <a:off x="5537207" y="3249611"/>
            <a:ext cx="928694" cy="15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22" name="Rectangle 21"/>
          <p:cNvSpPr/>
          <p:nvPr/>
        </p:nvSpPr>
        <p:spPr>
          <a:xfrm>
            <a:off x="3929058" y="2071678"/>
            <a:ext cx="1214446" cy="571504"/>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r>
              <a:rPr lang="id-ID" dirty="0" smtClean="0"/>
              <a:t>Satu Kali</a:t>
            </a:r>
            <a:endParaRPr lang="id-ID" dirty="0"/>
          </a:p>
        </p:txBody>
      </p:sp>
      <p:sp>
        <p:nvSpPr>
          <p:cNvPr id="23" name="Rectangle 22"/>
          <p:cNvSpPr/>
          <p:nvPr/>
        </p:nvSpPr>
        <p:spPr>
          <a:xfrm>
            <a:off x="5214942" y="2000240"/>
            <a:ext cx="2214578" cy="571504"/>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r>
              <a:rPr lang="id-ID" dirty="0" smtClean="0"/>
              <a:t>Setiap kali program dijalankan</a:t>
            </a:r>
            <a:endParaRPr lang="id-ID" dirty="0"/>
          </a:p>
        </p:txBody>
      </p:sp>
      <p:sp>
        <p:nvSpPr>
          <p:cNvPr id="24" name="Rectangle 23"/>
          <p:cNvSpPr/>
          <p:nvPr/>
        </p:nvSpPr>
        <p:spPr>
          <a:xfrm>
            <a:off x="1643042" y="4429132"/>
            <a:ext cx="1214446" cy="285752"/>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r>
              <a:rPr lang="id-ID" dirty="0" smtClean="0"/>
              <a:t>Hello.java</a:t>
            </a:r>
            <a:endParaRPr lang="id-ID" dirty="0"/>
          </a:p>
        </p:txBody>
      </p:sp>
      <p:sp>
        <p:nvSpPr>
          <p:cNvPr id="25" name="Rectangle 24"/>
          <p:cNvSpPr/>
          <p:nvPr/>
        </p:nvSpPr>
        <p:spPr>
          <a:xfrm>
            <a:off x="4714876" y="4429132"/>
            <a:ext cx="1214446" cy="285752"/>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r>
              <a:rPr lang="id-ID" dirty="0" smtClean="0"/>
              <a:t>Hello.class</a:t>
            </a:r>
            <a:endParaRPr lang="id-ID"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solidFill>
                  <a:schemeClr val="tx1"/>
                </a:solidFill>
              </a:rPr>
              <a:t>Jenis Program JAVA</a:t>
            </a:r>
            <a:endParaRPr lang="id-ID" dirty="0">
              <a:solidFill>
                <a:schemeClr val="tx1"/>
              </a:solidFill>
            </a:endParaRPr>
          </a:p>
        </p:txBody>
      </p:sp>
      <p:sp>
        <p:nvSpPr>
          <p:cNvPr id="3" name="Content Placeholder 2"/>
          <p:cNvSpPr>
            <a:spLocks noGrp="1"/>
          </p:cNvSpPr>
          <p:nvPr>
            <p:ph sz="quarter" idx="1"/>
          </p:nvPr>
        </p:nvSpPr>
        <p:spPr>
          <a:xfrm>
            <a:off x="457200" y="1785926"/>
            <a:ext cx="8229600" cy="4371034"/>
          </a:xfrm>
        </p:spPr>
        <p:txBody>
          <a:bodyPr/>
          <a:lstStyle/>
          <a:p>
            <a:r>
              <a:rPr lang="id-ID" dirty="0" smtClean="0"/>
              <a:t>Applet </a:t>
            </a:r>
          </a:p>
          <a:p>
            <a:pPr algn="just">
              <a:buNone/>
            </a:pPr>
            <a:r>
              <a:rPr lang="id-ID" dirty="0" smtClean="0"/>
              <a:t>	program yang dibuat dengan java, dapat diletakan pada Web Server dan di akses melalui Web Browser</a:t>
            </a:r>
          </a:p>
          <a:p>
            <a:pPr algn="just">
              <a:buNone/>
            </a:pPr>
            <a:endParaRPr lang="id-ID" dirty="0" smtClean="0"/>
          </a:p>
          <a:p>
            <a:r>
              <a:rPr lang="id-ID" dirty="0" smtClean="0"/>
              <a:t>Aplikasi</a:t>
            </a:r>
          </a:p>
          <a:p>
            <a:pPr algn="just">
              <a:buNone/>
            </a:pPr>
            <a:r>
              <a:rPr lang="id-ID" dirty="0" smtClean="0"/>
              <a:t>	program yang dibuat dengan java yang bersifat umum dimana aplikasi dapat dijalankan secara langsung, tidak perlu perangkat lunak browser untuk menjalankannya</a:t>
            </a:r>
            <a:endParaRPr lang="id-ID"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lide(fromBottom)">
                                      <p:cBhvr>
                                        <p:cTn id="7" dur="500"/>
                                        <p:tgtEl>
                                          <p:spTgt spid="3">
                                            <p:txEl>
                                              <p:pRg st="0" end="0"/>
                                            </p:txEl>
                                          </p:spTgt>
                                        </p:tgtEl>
                                      </p:cBhvr>
                                    </p:animEffect>
                                  </p:childTnLst>
                                </p:cTn>
                              </p:par>
                            </p:childTnLst>
                          </p:cTn>
                        </p:par>
                        <p:par>
                          <p:cTn id="8" fill="hold">
                            <p:stCondLst>
                              <p:cond delay="500"/>
                            </p:stCondLst>
                            <p:childTnLst>
                              <p:par>
                                <p:cTn id="9" presetID="12" presetClass="entr" presetSubtype="4" fill="hold" nodeType="after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Effect transition="in" filter="slide(fromBottom)">
                                      <p:cBhvr>
                                        <p:cTn id="11" dur="500"/>
                                        <p:tgtEl>
                                          <p:spTgt spid="3">
                                            <p:txEl>
                                              <p:pRg st="3" end="3"/>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2" presetClass="entr" presetSubtype="4" fill="hold"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Effect transition="in" filter="slide(fromBottom)">
                                      <p:cBhvr>
                                        <p:cTn id="16" dur="5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2" presetClass="entr" presetSubtype="4"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slide(fromBottom)">
                                      <p:cBhvr>
                                        <p:cTn id="21"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179</TotalTime>
  <Words>558</Words>
  <Application>Microsoft Office PowerPoint</Application>
  <PresentationFormat>On-screen Show (4:3)</PresentationFormat>
  <Paragraphs>88</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Origin</vt:lpstr>
      <vt:lpstr>PEMROGRAMAN BERBASIS JAVA</vt:lpstr>
      <vt:lpstr>PENGANTAR JAVA</vt:lpstr>
      <vt:lpstr>PENGANTAR JAVA</vt:lpstr>
      <vt:lpstr>Teknologi JAVA</vt:lpstr>
      <vt:lpstr>Teknologi JAVA</vt:lpstr>
      <vt:lpstr>Karakteristik Java berdasarkan white paper dari SUN Microsystem</vt:lpstr>
      <vt:lpstr>Karakteristik Java berdasarkan white paper dari SUN Microsystem</vt:lpstr>
      <vt:lpstr>Fase – fase Pemrograman JAVA</vt:lpstr>
      <vt:lpstr>Jenis Program JAVA</vt:lpstr>
      <vt:lpstr>Fitur Penting  Bahasa Java</vt:lpstr>
      <vt:lpstr>Edisi JAVA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PEMROGRAMAN BERBASIS JAVA</dc:title>
  <dc:creator>USER</dc:creator>
  <cp:lastModifiedBy>erlanders</cp:lastModifiedBy>
  <cp:revision>20</cp:revision>
  <dcterms:created xsi:type="dcterms:W3CDTF">2010-03-01T12:01:43Z</dcterms:created>
  <dcterms:modified xsi:type="dcterms:W3CDTF">2010-09-27T14:47:32Z</dcterms:modified>
</cp:coreProperties>
</file>