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99" r:id="rId2"/>
    <p:sldId id="291" r:id="rId3"/>
    <p:sldId id="292" r:id="rId4"/>
    <p:sldId id="293" r:id="rId5"/>
    <p:sldId id="294" r:id="rId6"/>
    <p:sldId id="295" r:id="rId7"/>
    <p:sldId id="296" r:id="rId8"/>
    <p:sldId id="297" r:id="rId9"/>
    <p:sldId id="298" r:id="rId10"/>
    <p:sldId id="277" r:id="rId11"/>
    <p:sldId id="276" r:id="rId12"/>
    <p:sldId id="302" r:id="rId13"/>
    <p:sldId id="303" r:id="rId14"/>
    <p:sldId id="278" r:id="rId15"/>
    <p:sldId id="280" r:id="rId16"/>
    <p:sldId id="281" r:id="rId17"/>
    <p:sldId id="282" r:id="rId18"/>
    <p:sldId id="269" r:id="rId19"/>
    <p:sldId id="283" r:id="rId20"/>
    <p:sldId id="284" r:id="rId21"/>
    <p:sldId id="285" r:id="rId22"/>
    <p:sldId id="286" r:id="rId23"/>
    <p:sldId id="287" r:id="rId24"/>
    <p:sldId id="288" r:id="rId25"/>
    <p:sldId id="289" r:id="rId26"/>
    <p:sldId id="300" r:id="rId27"/>
    <p:sldId id="301" r:id="rId28"/>
    <p:sldId id="304" r:id="rId29"/>
    <p:sldId id="305" r:id="rId30"/>
    <p:sldId id="290" r:id="rId31"/>
    <p:sldId id="256" r:id="rId32"/>
    <p:sldId id="257" r:id="rId33"/>
    <p:sldId id="258" r:id="rId34"/>
    <p:sldId id="259" r:id="rId35"/>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20"/>
    <p:restoredTop sz="94660"/>
  </p:normalViewPr>
  <p:slideViewPr>
    <p:cSldViewPr>
      <p:cViewPr>
        <p:scale>
          <a:sx n="59" d="100"/>
          <a:sy n="59" d="100"/>
        </p:scale>
        <p:origin x="-252"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96704192-80F9-4EC4-9B96-F96F82176CD3}" type="datetimeFigureOut">
              <a:rPr lang="fr-FR" smtClean="0"/>
              <a:pPr/>
              <a:t>20/04/2002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0ED005E-9B54-46DD-8F81-6170E2183759}"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96704192-80F9-4EC4-9B96-F96F82176CD3}" type="datetimeFigureOut">
              <a:rPr lang="fr-FR" smtClean="0"/>
              <a:pPr/>
              <a:t>20/04/2002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0ED005E-9B54-46DD-8F81-6170E2183759}"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96704192-80F9-4EC4-9B96-F96F82176CD3}" type="datetimeFigureOut">
              <a:rPr lang="fr-FR" smtClean="0"/>
              <a:pPr/>
              <a:t>20/04/2002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0ED005E-9B54-46DD-8F81-6170E2183759}"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96704192-80F9-4EC4-9B96-F96F82176CD3}" type="datetimeFigureOut">
              <a:rPr lang="fr-FR" smtClean="0"/>
              <a:pPr/>
              <a:t>20/04/2002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0ED005E-9B54-46DD-8F81-6170E2183759}"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96704192-80F9-4EC4-9B96-F96F82176CD3}" type="datetimeFigureOut">
              <a:rPr lang="fr-FR" smtClean="0"/>
              <a:pPr/>
              <a:t>20/04/2002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D0ED005E-9B54-46DD-8F81-6170E2183759}"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96704192-80F9-4EC4-9B96-F96F82176CD3}" type="datetimeFigureOut">
              <a:rPr lang="fr-FR" smtClean="0"/>
              <a:pPr/>
              <a:t>20/04/2002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D0ED005E-9B54-46DD-8F81-6170E2183759}"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96704192-80F9-4EC4-9B96-F96F82176CD3}" type="datetimeFigureOut">
              <a:rPr lang="fr-FR" smtClean="0"/>
              <a:pPr/>
              <a:t>20/04/2002</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D0ED005E-9B54-46DD-8F81-6170E2183759}"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96704192-80F9-4EC4-9B96-F96F82176CD3}" type="datetimeFigureOut">
              <a:rPr lang="fr-FR" smtClean="0"/>
              <a:pPr/>
              <a:t>20/04/2002</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D0ED005E-9B54-46DD-8F81-6170E2183759}"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96704192-80F9-4EC4-9B96-F96F82176CD3}" type="datetimeFigureOut">
              <a:rPr lang="fr-FR" smtClean="0"/>
              <a:pPr/>
              <a:t>20/04/2002</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D0ED005E-9B54-46DD-8F81-6170E2183759}"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96704192-80F9-4EC4-9B96-F96F82176CD3}" type="datetimeFigureOut">
              <a:rPr lang="fr-FR" smtClean="0"/>
              <a:pPr/>
              <a:t>20/04/2002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D0ED005E-9B54-46DD-8F81-6170E2183759}"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96704192-80F9-4EC4-9B96-F96F82176CD3}" type="datetimeFigureOut">
              <a:rPr lang="fr-FR" smtClean="0"/>
              <a:pPr/>
              <a:t>20/04/2002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D0ED005E-9B54-46DD-8F81-6170E2183759}"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704192-80F9-4EC4-9B96-F96F82176CD3}" type="datetimeFigureOut">
              <a:rPr lang="fr-FR" smtClean="0"/>
              <a:pPr/>
              <a:t>20/04/2002</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ED005E-9B54-46DD-8F81-6170E2183759}"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leguidemontpellier.com/"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hyperlink" Target="http://fr.wikipedia.org/wiki/N%C3%AEmes" TargetMode="External"/><Relationship Id="rId13" Type="http://schemas.openxmlformats.org/officeDocument/2006/relationships/hyperlink" Target="http://fr.wikipedia.org/wiki/Bouches-du-Rh%C3%B4ne" TargetMode="External"/><Relationship Id="rId3" Type="http://schemas.openxmlformats.org/officeDocument/2006/relationships/hyperlink" Target="http://fr.wikipedia.org/wiki/Palavas-les-Flots" TargetMode="External"/><Relationship Id="rId7" Type="http://schemas.openxmlformats.org/officeDocument/2006/relationships/hyperlink" Target="http://fr.wikipedia.org/wiki/Al%C3%A8s" TargetMode="External"/><Relationship Id="rId12" Type="http://schemas.openxmlformats.org/officeDocument/2006/relationships/hyperlink" Target="http://fr.wikipedia.org/wiki/Marseille" TargetMode="External"/><Relationship Id="rId17" Type="http://schemas.openxmlformats.org/officeDocument/2006/relationships/hyperlink" Target="http://fr.wikipedia.org/wiki/Paris" TargetMode="External"/><Relationship Id="rId2" Type="http://schemas.openxmlformats.org/officeDocument/2006/relationships/hyperlink" Target="http://fr.wikipedia.org/wiki/Mer_M%C3%A9diterran%C3%A9e" TargetMode="External"/><Relationship Id="rId16" Type="http://schemas.openxmlformats.org/officeDocument/2006/relationships/hyperlink" Target="http://fr.wikipedia.org/wiki/Barcelone" TargetMode="External"/><Relationship Id="rId1" Type="http://schemas.openxmlformats.org/officeDocument/2006/relationships/slideLayout" Target="../slideLayouts/slideLayout2.xml"/><Relationship Id="rId6" Type="http://schemas.openxmlformats.org/officeDocument/2006/relationships/hyperlink" Target="http://fr.wikipedia.org/wiki/Prat_Peyrot" TargetMode="External"/><Relationship Id="rId11" Type="http://schemas.openxmlformats.org/officeDocument/2006/relationships/hyperlink" Target="http://fr.wikipedia.org/wiki/Montpellier" TargetMode="External"/><Relationship Id="rId5" Type="http://schemas.openxmlformats.org/officeDocument/2006/relationships/hyperlink" Target="http://fr.wikipedia.org/wiki/Gard_(d%C3%A9partement)" TargetMode="External"/><Relationship Id="rId15" Type="http://schemas.openxmlformats.org/officeDocument/2006/relationships/hyperlink" Target="http://fr.wikipedia.org/wiki/Haute-Garonne" TargetMode="External"/><Relationship Id="rId10" Type="http://schemas.openxmlformats.org/officeDocument/2006/relationships/hyperlink" Target="http://fr.wikipedia.org/wiki/B%C3%A9ziers" TargetMode="External"/><Relationship Id="rId4" Type="http://schemas.openxmlformats.org/officeDocument/2006/relationships/hyperlink" Target="http://fr.wikipedia.org/wiki/Mont_Aigoual" TargetMode="External"/><Relationship Id="rId9" Type="http://schemas.openxmlformats.org/officeDocument/2006/relationships/hyperlink" Target="http://fr.wikipedia.org/wiki/S%C3%A8te" TargetMode="External"/><Relationship Id="rId14" Type="http://schemas.openxmlformats.org/officeDocument/2006/relationships/hyperlink" Target="http://fr.wikipedia.org/wiki/Toulouse"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fr.wikipedia.org/wiki/Marseille" TargetMode="External"/><Relationship Id="rId2" Type="http://schemas.openxmlformats.org/officeDocument/2006/relationships/hyperlink" Target="http://fr.wikipedia.org/wiki/France" TargetMode="External"/><Relationship Id="rId1" Type="http://schemas.openxmlformats.org/officeDocument/2006/relationships/slideLayout" Target="../slideLayouts/slideLayout2.xml"/><Relationship Id="rId6" Type="http://schemas.openxmlformats.org/officeDocument/2006/relationships/hyperlink" Target="http://fr.wikipedia.org/wiki/Poitiers" TargetMode="External"/><Relationship Id="rId5" Type="http://schemas.openxmlformats.org/officeDocument/2006/relationships/hyperlink" Target="http://fr.wikipedia.org/wiki/INSEE" TargetMode="External"/><Relationship Id="rId4" Type="http://schemas.openxmlformats.org/officeDocument/2006/relationships/hyperlink" Target="http://fr.wikipedia.org/wiki/Nice"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fr.wikipedia.org/wiki/Fichier:Montpellier_SPOT_1166.jpg"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hyperlink" Target="http://fr.wikipedia.org/wiki/Bordeaux" TargetMode="External"/><Relationship Id="rId3" Type="http://schemas.openxmlformats.org/officeDocument/2006/relationships/hyperlink" Target="http://fr.wikipedia.org/wiki/Paris" TargetMode="External"/><Relationship Id="rId7" Type="http://schemas.openxmlformats.org/officeDocument/2006/relationships/hyperlink" Target="http://fr.wikipedia.org/wiki/Marseille" TargetMode="External"/><Relationship Id="rId2" Type="http://schemas.openxmlformats.org/officeDocument/2006/relationships/hyperlink" Target="http://fr.wikipedia.org/wiki/Chambre_r%C3%A9gionale_de_commerce_et_d'industrie_du_Languedoc-Roussillon" TargetMode="External"/><Relationship Id="rId1" Type="http://schemas.openxmlformats.org/officeDocument/2006/relationships/slideLayout" Target="../slideLayouts/slideLayout2.xml"/><Relationship Id="rId6" Type="http://schemas.openxmlformats.org/officeDocument/2006/relationships/hyperlink" Target="http://fr.wikipedia.org/wiki/Lille" TargetMode="External"/><Relationship Id="rId5" Type="http://schemas.openxmlformats.org/officeDocument/2006/relationships/hyperlink" Target="http://fr.wikipedia.org/wiki/Toulouse" TargetMode="External"/><Relationship Id="rId10" Type="http://schemas.openxmlformats.org/officeDocument/2006/relationships/hyperlink" Target="http://fr.wikipedia.org/wiki/%C3%89cole_nationale_sup%C3%A9rieure_de_chimie_de_Montpellier" TargetMode="External"/><Relationship Id="rId4" Type="http://schemas.openxmlformats.org/officeDocument/2006/relationships/hyperlink" Target="http://fr.wikipedia.org/wiki/Lyon" TargetMode="External"/><Relationship Id="rId9" Type="http://schemas.openxmlformats.org/officeDocument/2006/relationships/hyperlink" Target="http://fr.wikipedia.org/wiki/%C3%89cole_nationale_sup%C3%A9rieure_agronomique_de_Montpellier" TargetMode="External"/></Relationships>
</file>

<file path=ppt/slides/_rels/slide16.xml.rels><?xml version="1.0" encoding="UTF-8" standalone="yes"?>
<Relationships xmlns="http://schemas.openxmlformats.org/package/2006/relationships"><Relationship Id="rId2" Type="http://schemas.openxmlformats.org/officeDocument/2006/relationships/hyperlink" Target="http://fr.wikipedia.org/wiki/Montpellier"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fr.wikipedia.org/wiki/Droit" TargetMode="External"/><Relationship Id="rId7" Type="http://schemas.openxmlformats.org/officeDocument/2006/relationships/hyperlink" Target="http://fr.wikipedia.org/wiki/Universit%C3%A9_Montpellier_III" TargetMode="External"/><Relationship Id="rId2" Type="http://schemas.openxmlformats.org/officeDocument/2006/relationships/hyperlink" Target="http://fr.wikipedia.org/wiki/Universit%C3%A9_Montpellier_1" TargetMode="External"/><Relationship Id="rId1" Type="http://schemas.openxmlformats.org/officeDocument/2006/relationships/slideLayout" Target="../slideLayouts/slideLayout2.xml"/><Relationship Id="rId6" Type="http://schemas.openxmlformats.org/officeDocument/2006/relationships/hyperlink" Target="http://fr.wikipedia.org/wiki/IUFM" TargetMode="External"/><Relationship Id="rId5" Type="http://schemas.openxmlformats.org/officeDocument/2006/relationships/hyperlink" Target="http://fr.wikipedia.org/wiki/Universit%C3%A9_Montpellier_2" TargetMode="External"/><Relationship Id="rId4" Type="http://schemas.openxmlformats.org/officeDocument/2006/relationships/hyperlink" Target="http://fr.wikipedia.org/wiki/Sciences_et_techniques_des_activit%C3%A9s_physiques_et_sportives"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tresordesregions.mgm.fr/Montplitt.html" TargetMode="Externa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tresordesregions.mgm.fr/Montpvieux.html" TargetMode="Externa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tresordesregions.mgm.fr/Montpagglo.html" TargetMode="Externa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tresordesregions.mgm.fr/Montpduel.html" TargetMode="Externa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hyperlink" Target="http://fr.wikipedia.org/wiki/Richter_(Montpellier)" TargetMode="External"/><Relationship Id="rId3" Type="http://schemas.openxmlformats.org/officeDocument/2006/relationships/hyperlink" Target="http://fr.wikipedia.org/wiki/Odysseum" TargetMode="External"/><Relationship Id="rId7" Type="http://schemas.openxmlformats.org/officeDocument/2006/relationships/hyperlink" Target="http://fr.wikipedia.org/wiki/Antigone_(Montpellier)" TargetMode="External"/><Relationship Id="rId12" Type="http://schemas.openxmlformats.org/officeDocument/2006/relationships/hyperlink" Target="http://fr.wikipedia.org/wiki/Saint-Jean-de-V%C3%A9das" TargetMode="External"/><Relationship Id="rId2" Type="http://schemas.openxmlformats.org/officeDocument/2006/relationships/hyperlink" Target="http://fr.wikipedia.org/wiki/La_Paillade" TargetMode="External"/><Relationship Id="rId1" Type="http://schemas.openxmlformats.org/officeDocument/2006/relationships/slideLayout" Target="../slideLayouts/slideLayout2.xml"/><Relationship Id="rId6" Type="http://schemas.openxmlformats.org/officeDocument/2006/relationships/hyperlink" Target="http://fr.wikipedia.org/wiki/Gare_de_Montpellier_Saint-Roch" TargetMode="External"/><Relationship Id="rId11" Type="http://schemas.openxmlformats.org/officeDocument/2006/relationships/hyperlink" Target="http://fr.wikipedia.org/wiki/Castelnau-le-Lez" TargetMode="External"/><Relationship Id="rId5" Type="http://schemas.openxmlformats.org/officeDocument/2006/relationships/hyperlink" Target="http://fr.wikipedia.org/wiki/Place_de_la_Com%C3%A9die" TargetMode="External"/><Relationship Id="rId10" Type="http://schemas.openxmlformats.org/officeDocument/2006/relationships/hyperlink" Target="http://fr.wikipedia.org/wiki/Jacou" TargetMode="External"/><Relationship Id="rId4" Type="http://schemas.openxmlformats.org/officeDocument/2006/relationships/hyperlink" Target="http://fr.wikipedia.org/wiki/Corum_(Montpellier)" TargetMode="External"/><Relationship Id="rId9" Type="http://schemas.openxmlformats.org/officeDocument/2006/relationships/hyperlink" Target="http://fr.wikipedia.org/wiki/Z%C3%A9nith_(spectacle)" TargetMode="External"/></Relationships>
</file>

<file path=ppt/slides/_rels/slide27.xml.rels><?xml version="1.0" encoding="UTF-8" standalone="yes"?>
<Relationships xmlns="http://schemas.openxmlformats.org/package/2006/relationships"><Relationship Id="rId8" Type="http://schemas.openxmlformats.org/officeDocument/2006/relationships/hyperlink" Target="http://fr.wikipedia.org/wiki/Clapiers" TargetMode="External"/><Relationship Id="rId3" Type="http://schemas.openxmlformats.org/officeDocument/2006/relationships/hyperlink" Target="http://fr.wikipedia.org/wiki/Juvignac" TargetMode="External"/><Relationship Id="rId7" Type="http://schemas.openxmlformats.org/officeDocument/2006/relationships/hyperlink" Target="http://fr.wikipedia.org/wiki/Stade_Yves-du-Manoir_(Montpellier)" TargetMode="External"/><Relationship Id="rId2" Type="http://schemas.openxmlformats.org/officeDocument/2006/relationships/hyperlink" Target="http://fr.wikipedia.org/wiki/Tramway_de_Montpellier" TargetMode="External"/><Relationship Id="rId1" Type="http://schemas.openxmlformats.org/officeDocument/2006/relationships/slideLayout" Target="../slideLayouts/slideLayout2.xml"/><Relationship Id="rId6" Type="http://schemas.openxmlformats.org/officeDocument/2006/relationships/hyperlink" Target="http://fr.wikipedia.org/wiki/Christian_Lacroix" TargetMode="External"/><Relationship Id="rId5" Type="http://schemas.openxmlformats.org/officeDocument/2006/relationships/hyperlink" Target="http://fr.wikipedia.org/wiki/P%C3%A9rols" TargetMode="External"/><Relationship Id="rId4" Type="http://schemas.openxmlformats.org/officeDocument/2006/relationships/hyperlink" Target="http://fr.wikipedia.org/wiki/Lattes" TargetMode="External"/><Relationship Id="rId9" Type="http://schemas.openxmlformats.org/officeDocument/2006/relationships/hyperlink" Target="http://fr.wikipedia.org/wiki/Montpellier" TargetMode="External"/></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9.xml"/><Relationship Id="rId5" Type="http://schemas.openxmlformats.org/officeDocument/2006/relationships/image" Target="../media/image15.png"/><Relationship Id="rId4" Type="http://schemas.openxmlformats.org/officeDocument/2006/relationships/image" Target="../media/image14.png"/></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9.xml"/><Relationship Id="rId4" Type="http://schemas.openxmlformats.org/officeDocument/2006/relationships/image" Target="../media/image18.png"/></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9.xml"/><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4154494"/>
          </a:xfrm>
        </p:spPr>
        <p:txBody>
          <a:bodyPr>
            <a:normAutofit/>
          </a:bodyPr>
          <a:lstStyle/>
          <a:p>
            <a:r>
              <a:rPr lang="fr-FR" sz="6600" dirty="0" smtClean="0">
                <a:solidFill>
                  <a:srgbClr val="FF0000"/>
                </a:solidFill>
                <a:hlinkClick r:id="rId2"/>
              </a:rPr>
              <a:t>Montpellier : un peu d'histoire</a:t>
            </a:r>
            <a:r>
              <a:rPr lang="fr-FR" sz="6600" dirty="0" smtClean="0">
                <a:solidFill>
                  <a:srgbClr val="FF0000"/>
                </a:solidFill>
              </a:rPr>
              <a:t> </a:t>
            </a:r>
            <a:r>
              <a:rPr lang="fr-FR" dirty="0" smtClean="0">
                <a:solidFill>
                  <a:srgbClr val="FF0000"/>
                </a:solidFill>
              </a:rPr>
              <a:t>!</a:t>
            </a:r>
            <a:br>
              <a:rPr lang="fr-FR" dirty="0" smtClean="0">
                <a:solidFill>
                  <a:srgbClr val="FF0000"/>
                </a:solidFill>
              </a:rPr>
            </a:br>
            <a:endParaRPr lang="fr-FR" dirty="0">
              <a:solidFill>
                <a:srgbClr val="FF0000"/>
              </a:solidFill>
            </a:endParaRPr>
          </a:p>
        </p:txBody>
      </p:sp>
      <p:sp>
        <p:nvSpPr>
          <p:cNvPr id="3" name="Espace réservé du contenu 2"/>
          <p:cNvSpPr>
            <a:spLocks noGrp="1"/>
          </p:cNvSpPr>
          <p:nvPr>
            <p:ph idx="1"/>
          </p:nvPr>
        </p:nvSpPr>
        <p:spPr>
          <a:xfrm>
            <a:off x="457200" y="1285860"/>
            <a:ext cx="6329378" cy="3429025"/>
          </a:xfrm>
        </p:spPr>
        <p:txBody>
          <a:bodyPr/>
          <a:lstStyle/>
          <a:p>
            <a:r>
              <a:rPr lang="fr-FR" dirty="0" smtClean="0"/>
              <a:t/>
            </a:r>
            <a:br>
              <a:rPr lang="fr-FR" dirty="0" smtClean="0"/>
            </a:br>
            <a:endParaRPr lang="fr-F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011222"/>
          </a:xfrm>
        </p:spPr>
        <p:txBody>
          <a:bodyPr/>
          <a:lstStyle/>
          <a:p>
            <a:r>
              <a:rPr lang="fr-FR" dirty="0" smtClean="0"/>
              <a:t>Situation</a:t>
            </a:r>
            <a:endParaRPr lang="fr-FR" dirty="0"/>
          </a:p>
        </p:txBody>
      </p:sp>
      <p:sp>
        <p:nvSpPr>
          <p:cNvPr id="3" name="Espace réservé du contenu 2"/>
          <p:cNvSpPr>
            <a:spLocks noGrp="1"/>
          </p:cNvSpPr>
          <p:nvPr>
            <p:ph idx="1"/>
          </p:nvPr>
        </p:nvSpPr>
        <p:spPr/>
        <p:txBody>
          <a:bodyPr>
            <a:normAutofit fontScale="92500" lnSpcReduction="10000"/>
          </a:bodyPr>
          <a:lstStyle/>
          <a:p>
            <a:r>
              <a:rPr lang="fr-FR" dirty="0" smtClean="0"/>
              <a:t>La ville se situe à 12 km de la </a:t>
            </a:r>
            <a:r>
              <a:rPr lang="fr-FR" dirty="0" smtClean="0">
                <a:hlinkClick r:id="rId2"/>
              </a:rPr>
              <a:t>mer Méditerranée</a:t>
            </a:r>
            <a:r>
              <a:rPr lang="fr-FR" dirty="0" smtClean="0"/>
              <a:t> (</a:t>
            </a:r>
            <a:r>
              <a:rPr lang="fr-FR" dirty="0" smtClean="0">
                <a:hlinkClick r:id="rId3"/>
              </a:rPr>
              <a:t>Palavas-les-Flots</a:t>
            </a:r>
            <a:r>
              <a:rPr lang="fr-FR" dirty="0" smtClean="0"/>
              <a:t>) par voie express et à 75 km du point montagneux le plus proche (</a:t>
            </a:r>
            <a:r>
              <a:rPr lang="fr-FR" dirty="0" smtClean="0">
                <a:hlinkClick r:id="rId4"/>
              </a:rPr>
              <a:t>Mont Aigoual</a:t>
            </a:r>
            <a:r>
              <a:rPr lang="fr-FR" dirty="0" smtClean="0"/>
              <a:t> 1 567 m, situé dans le </a:t>
            </a:r>
            <a:r>
              <a:rPr lang="fr-FR" dirty="0" smtClean="0">
                <a:hlinkClick r:id="rId5" tooltip="Gard (département)"/>
              </a:rPr>
              <a:t>département du Gard</a:t>
            </a:r>
            <a:r>
              <a:rPr lang="fr-FR" dirty="0" smtClean="0"/>
              <a:t>) (station de ski de </a:t>
            </a:r>
            <a:r>
              <a:rPr lang="fr-FR" dirty="0" smtClean="0">
                <a:hlinkClick r:id="rId6"/>
              </a:rPr>
              <a:t>Prat </a:t>
            </a:r>
            <a:r>
              <a:rPr lang="fr-FR" dirty="0" err="1" smtClean="0">
                <a:hlinkClick r:id="rId6"/>
              </a:rPr>
              <a:t>Peyrot</a:t>
            </a:r>
            <a:r>
              <a:rPr lang="fr-FR" dirty="0" smtClean="0"/>
              <a:t>). Montpellier est à 75 km d' </a:t>
            </a:r>
            <a:r>
              <a:rPr lang="fr-FR" dirty="0" smtClean="0">
                <a:hlinkClick r:id="rId7"/>
              </a:rPr>
              <a:t>Alès</a:t>
            </a:r>
            <a:r>
              <a:rPr lang="fr-FR" dirty="0" smtClean="0"/>
              <a:t>, 52 km de </a:t>
            </a:r>
            <a:r>
              <a:rPr lang="fr-FR" dirty="0" smtClean="0">
                <a:hlinkClick r:id="rId8"/>
              </a:rPr>
              <a:t>Nîmes</a:t>
            </a:r>
            <a:r>
              <a:rPr lang="fr-FR" dirty="0" smtClean="0"/>
              <a:t> (</a:t>
            </a:r>
            <a:r>
              <a:rPr lang="fr-FR" dirty="0" smtClean="0">
                <a:hlinkClick r:id="rId5" tooltip="Gard (département)"/>
              </a:rPr>
              <a:t>Gard</a:t>
            </a:r>
            <a:r>
              <a:rPr lang="fr-FR" dirty="0" smtClean="0"/>
              <a:t>), 30 km de </a:t>
            </a:r>
            <a:r>
              <a:rPr lang="fr-FR" dirty="0" smtClean="0">
                <a:hlinkClick r:id="rId9"/>
              </a:rPr>
              <a:t>Sète</a:t>
            </a:r>
            <a:r>
              <a:rPr lang="fr-FR" dirty="0" smtClean="0"/>
              <a:t>, 61 km de </a:t>
            </a:r>
            <a:r>
              <a:rPr lang="fr-FR" dirty="0" smtClean="0">
                <a:hlinkClick r:id="rId10"/>
              </a:rPr>
              <a:t>Béziers</a:t>
            </a:r>
            <a:r>
              <a:rPr lang="fr-FR" baseline="30000" dirty="0" smtClean="0">
                <a:hlinkClick r:id="rId11"/>
              </a:rPr>
              <a:t>[8]</a:t>
            </a:r>
            <a:r>
              <a:rPr lang="fr-FR" dirty="0" smtClean="0"/>
              <a:t>, 168 km de </a:t>
            </a:r>
            <a:r>
              <a:rPr lang="fr-FR" dirty="0" smtClean="0">
                <a:hlinkClick r:id="rId12"/>
              </a:rPr>
              <a:t>Marseille</a:t>
            </a:r>
            <a:r>
              <a:rPr lang="fr-FR" dirty="0" smtClean="0"/>
              <a:t> (</a:t>
            </a:r>
            <a:r>
              <a:rPr lang="fr-FR" dirty="0" smtClean="0">
                <a:hlinkClick r:id="rId13"/>
              </a:rPr>
              <a:t>Bouches-du-Rhône</a:t>
            </a:r>
            <a:r>
              <a:rPr lang="fr-FR" dirty="0" smtClean="0"/>
              <a:t>), 248 km de </a:t>
            </a:r>
            <a:r>
              <a:rPr lang="fr-FR" dirty="0" smtClean="0">
                <a:hlinkClick r:id="rId14"/>
              </a:rPr>
              <a:t>Toulouse</a:t>
            </a:r>
            <a:r>
              <a:rPr lang="fr-FR" dirty="0" smtClean="0"/>
              <a:t> (</a:t>
            </a:r>
            <a:r>
              <a:rPr lang="fr-FR" dirty="0" smtClean="0">
                <a:hlinkClick r:id="rId15"/>
              </a:rPr>
              <a:t>Haute-Garonne</a:t>
            </a:r>
            <a:r>
              <a:rPr lang="fr-FR" dirty="0" smtClean="0"/>
              <a:t>) ou encore à 350 km environ de </a:t>
            </a:r>
            <a:r>
              <a:rPr lang="fr-FR" dirty="0" smtClean="0">
                <a:hlinkClick r:id="rId16"/>
              </a:rPr>
              <a:t>Barcelone</a:t>
            </a:r>
            <a:r>
              <a:rPr lang="fr-FR" dirty="0" smtClean="0"/>
              <a:t>. Elle est également à 750 km de </a:t>
            </a:r>
            <a:r>
              <a:rPr lang="fr-FR" dirty="0" smtClean="0">
                <a:hlinkClick r:id="rId17"/>
              </a:rPr>
              <a:t>Paris</a:t>
            </a:r>
            <a:endParaRPr lang="fr-FR"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14346" y="214290"/>
            <a:ext cx="9358346" cy="6643710"/>
          </a:xfrm>
        </p:spPr>
        <p:txBody>
          <a:bodyPr>
            <a:normAutofit/>
          </a:bodyPr>
          <a:lstStyle/>
          <a:p>
            <a:pPr algn="just"/>
            <a:r>
              <a:rPr lang="fr-FR" dirty="0" smtClean="0"/>
              <a:t>Aujourd'hui huitième ville de </a:t>
            </a:r>
            <a:r>
              <a:rPr lang="fr-FR" dirty="0" smtClean="0">
                <a:hlinkClick r:id="rId2"/>
              </a:rPr>
              <a:t>France</a:t>
            </a:r>
            <a:r>
              <a:rPr lang="fr-FR" dirty="0" smtClean="0"/>
              <a:t> par sa population </a:t>
            </a:r>
            <a:r>
              <a:rPr lang="fr-FR" i="1" dirty="0" smtClean="0"/>
              <a:t>intra-muros</a:t>
            </a:r>
            <a:r>
              <a:rPr lang="fr-FR" dirty="0" smtClean="0"/>
              <a:t> et troisième ville française de l'axe méditerranéen (après </a:t>
            </a:r>
            <a:r>
              <a:rPr lang="fr-FR" dirty="0" smtClean="0">
                <a:hlinkClick r:id="rId3"/>
              </a:rPr>
              <a:t>Marseille</a:t>
            </a:r>
            <a:r>
              <a:rPr lang="fr-FR" dirty="0" smtClean="0"/>
              <a:t> et </a:t>
            </a:r>
            <a:r>
              <a:rPr lang="fr-FR" dirty="0" smtClean="0">
                <a:hlinkClick r:id="rId4"/>
              </a:rPr>
              <a:t>Nice</a:t>
            </a:r>
            <a:r>
              <a:rPr lang="fr-FR" dirty="0" smtClean="0"/>
              <a:t>), elle est l'une des rares villes de plus de 100 000 habitants dont la population a augmenté de façon ininterrompue depuis une cinquantaine d'années. Elle a plus que doublé sur cette période pour atteindre 252 998 habitants au 1</a:t>
            </a:r>
            <a:r>
              <a:rPr lang="fr-FR" baseline="30000" dirty="0" smtClean="0"/>
              <a:t>er</a:t>
            </a:r>
            <a:r>
              <a:rPr lang="fr-FR" dirty="0" smtClean="0"/>
              <a:t> janvier 2008 selon le recensement de l'</a:t>
            </a:r>
            <a:r>
              <a:rPr lang="fr-FR" dirty="0" smtClean="0">
                <a:hlinkClick r:id="rId5" tooltip="INSEE"/>
              </a:rPr>
              <a:t>INSEE</a:t>
            </a:r>
            <a:r>
              <a:rPr lang="fr-FR" dirty="0" smtClean="0"/>
              <a:t>. Avec 55 000 étudiants, c'est également la seconde ville universitaire de France après </a:t>
            </a:r>
            <a:r>
              <a:rPr lang="fr-FR" dirty="0" smtClean="0">
                <a:hlinkClick r:id="rId6"/>
              </a:rPr>
              <a:t>Poitiers</a:t>
            </a:r>
            <a:r>
              <a:rPr lang="fr-FR" dirty="0" smtClean="0"/>
              <a:t> en considérant la proportion d'étudiants à la population totale (21 %).</a:t>
            </a:r>
          </a:p>
          <a:p>
            <a:endParaRPr lang="fr-F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5011750"/>
          </a:xfrm>
        </p:spPr>
        <p:txBody>
          <a:bodyPr/>
          <a:lstStyle/>
          <a:p>
            <a:r>
              <a:rPr lang="fr-FR" b="1" dirty="0" smtClean="0"/>
              <a:t>L’étalement urbain</a:t>
            </a:r>
            <a:endParaRPr lang="fr-F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1" y="1"/>
            <a:ext cx="9143999" cy="685799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 name="Espace réservé du contenu 3" descr="http://upload.wikimedia.org/wikipedia/commons/thumb/f/fa/Montpellier_SPOT_1166.jpg/250px-Montpellier_SPOT_1166.jpg">
            <a:hlinkClick r:id="rId2"/>
          </p:cNvPr>
          <p:cNvPicPr>
            <a:picLocks noGrp="1"/>
          </p:cNvPicPr>
          <p:nvPr>
            <p:ph idx="1"/>
          </p:nvPr>
        </p:nvPicPr>
        <p:blipFill>
          <a:blip r:embed="rId3"/>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normAutofit fontScale="77500" lnSpcReduction="20000"/>
          </a:bodyPr>
          <a:lstStyle/>
          <a:p>
            <a:r>
              <a:rPr lang="fr-FR" dirty="0" smtClean="0"/>
              <a:t>Montpellier est aussi le siège de la </a:t>
            </a:r>
            <a:r>
              <a:rPr lang="fr-FR" u="sng" dirty="0" smtClean="0">
                <a:hlinkClick r:id="rId2"/>
              </a:rPr>
              <a:t>Chambre régionale de commerce et d'industrie du Languedoc-Roussillon</a:t>
            </a:r>
            <a:r>
              <a:rPr lang="fr-FR" u="sng" dirty="0" smtClean="0"/>
              <a:t>.</a:t>
            </a:r>
            <a:endParaRPr lang="fr-FR" dirty="0" smtClean="0"/>
          </a:p>
          <a:p>
            <a:r>
              <a:rPr lang="fr-FR" dirty="0" smtClean="0"/>
              <a:t>Montpellier est classée, selon une étude de la DIACT, comme une des métropoles régionales intermédiaires les plus attractives.</a:t>
            </a:r>
          </a:p>
          <a:p>
            <a:r>
              <a:rPr lang="fr-FR" dirty="0" smtClean="0"/>
              <a:t>Montpellier est le 7</a:t>
            </a:r>
            <a:r>
              <a:rPr lang="fr-FR" baseline="30000" dirty="0" smtClean="0"/>
              <a:t>e</a:t>
            </a:r>
            <a:r>
              <a:rPr lang="fr-FR" dirty="0" smtClean="0"/>
              <a:t> pôle universitaire de France après </a:t>
            </a:r>
            <a:r>
              <a:rPr lang="fr-FR" dirty="0" smtClean="0">
                <a:hlinkClick r:id="rId3"/>
              </a:rPr>
              <a:t>Paris</a:t>
            </a:r>
            <a:r>
              <a:rPr lang="fr-FR" dirty="0" smtClean="0"/>
              <a:t>, </a:t>
            </a:r>
            <a:r>
              <a:rPr lang="fr-FR" dirty="0" smtClean="0">
                <a:hlinkClick r:id="rId4"/>
              </a:rPr>
              <a:t>Lyon</a:t>
            </a:r>
            <a:r>
              <a:rPr lang="fr-FR" dirty="0" smtClean="0"/>
              <a:t>, </a:t>
            </a:r>
            <a:r>
              <a:rPr lang="fr-FR" dirty="0" smtClean="0">
                <a:hlinkClick r:id="rId5"/>
              </a:rPr>
              <a:t>Toulouse</a:t>
            </a:r>
            <a:r>
              <a:rPr lang="fr-FR" dirty="0" smtClean="0"/>
              <a:t>, </a:t>
            </a:r>
            <a:r>
              <a:rPr lang="fr-FR" dirty="0" smtClean="0">
                <a:hlinkClick r:id="rId6"/>
              </a:rPr>
              <a:t>Lille</a:t>
            </a:r>
            <a:r>
              <a:rPr lang="fr-FR" dirty="0" smtClean="0"/>
              <a:t>, </a:t>
            </a:r>
            <a:r>
              <a:rPr lang="fr-FR" dirty="0" smtClean="0">
                <a:hlinkClick r:id="rId7"/>
              </a:rPr>
              <a:t>Marseille</a:t>
            </a:r>
            <a:r>
              <a:rPr lang="fr-FR" dirty="0" smtClean="0"/>
              <a:t> et </a:t>
            </a:r>
            <a:r>
              <a:rPr lang="fr-FR" dirty="0" smtClean="0">
                <a:hlinkClick r:id="rId8"/>
              </a:rPr>
              <a:t>Bordeaux</a:t>
            </a:r>
            <a:r>
              <a:rPr lang="fr-FR" dirty="0" smtClean="0"/>
              <a:t>. On estime à près de 55 000 le nombre d'étudiants présents dans les trois universités montpelliéraines et les écoles supérieures (École supérieure de commerce, École nationale supérieure d'architecture, </a:t>
            </a:r>
            <a:r>
              <a:rPr lang="fr-FR" dirty="0" smtClean="0">
                <a:hlinkClick r:id="rId9" tooltip="École nationale supérieure agronomique de Montpellier"/>
              </a:rPr>
              <a:t>École nationale supérieure d'agronomie</a:t>
            </a:r>
            <a:r>
              <a:rPr lang="fr-FR" dirty="0" smtClean="0"/>
              <a:t>, </a:t>
            </a:r>
            <a:r>
              <a:rPr lang="fr-FR" dirty="0" smtClean="0">
                <a:hlinkClick r:id="rId10" tooltip="École nationale supérieure de chimie de Montpellier"/>
              </a:rPr>
              <a:t>École nationale supérieure de chimie</a:t>
            </a:r>
            <a:r>
              <a:rPr lang="fr-FR" dirty="0" smtClean="0"/>
              <a:t>, écoles privées...).</a:t>
            </a:r>
          </a:p>
          <a:p>
            <a:endParaRPr lang="fr-FR"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normAutofit fontScale="92500"/>
          </a:bodyPr>
          <a:lstStyle/>
          <a:p>
            <a:r>
              <a:rPr lang="fr-FR" dirty="0" smtClean="0"/>
              <a:t>Le taux de poursuite d'études supérieures dans l'académie de Montpellier est supérieur à la moyenne nationale (52,9 % contre 47,8 %) </a:t>
            </a:r>
            <a:r>
              <a:rPr lang="fr-FR" baseline="30000" dirty="0" smtClean="0">
                <a:hlinkClick r:id="rId2"/>
              </a:rPr>
              <a:t>[23]</a:t>
            </a:r>
            <a:r>
              <a:rPr lang="fr-FR" dirty="0" smtClean="0"/>
              <a:t>.</a:t>
            </a:r>
          </a:p>
          <a:p>
            <a:r>
              <a:rPr lang="fr-FR" dirty="0" smtClean="0"/>
              <a:t>40 % des étudiants de Montpellier ne sont pas originaires de la région Languedoc-Roussillon, et 17 % sont de nationalité étrangère. Parmi les étudiants étrangers, une majorité vient d'un pays hors de l'Union européenne et 47 % sont Africains.</a:t>
            </a:r>
          </a:p>
          <a:p>
            <a:endParaRPr lang="fr-FR"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85786" y="285728"/>
            <a:ext cx="7786742" cy="1500198"/>
          </a:xfrm>
        </p:spPr>
        <p:txBody>
          <a:bodyPr>
            <a:normAutofit fontScale="90000"/>
          </a:bodyPr>
          <a:lstStyle/>
          <a:p>
            <a:r>
              <a:rPr lang="fr-FR" dirty="0" smtClean="0"/>
              <a:t>Montpellier est dotée de trois universités :</a:t>
            </a:r>
            <a:br>
              <a:rPr lang="fr-FR" dirty="0" smtClean="0"/>
            </a:br>
            <a:endParaRPr lang="fr-FR" dirty="0"/>
          </a:p>
        </p:txBody>
      </p:sp>
      <p:sp>
        <p:nvSpPr>
          <p:cNvPr id="3" name="Espace réservé du contenu 2"/>
          <p:cNvSpPr>
            <a:spLocks noGrp="1"/>
          </p:cNvSpPr>
          <p:nvPr>
            <p:ph idx="1"/>
          </p:nvPr>
        </p:nvSpPr>
        <p:spPr>
          <a:xfrm>
            <a:off x="0" y="1600200"/>
            <a:ext cx="9144000" cy="4972072"/>
          </a:xfrm>
        </p:spPr>
        <p:txBody>
          <a:bodyPr>
            <a:normAutofit fontScale="92500" lnSpcReduction="20000"/>
          </a:bodyPr>
          <a:lstStyle/>
          <a:p>
            <a:pPr lvl="0"/>
            <a:r>
              <a:rPr lang="fr-FR" dirty="0" smtClean="0"/>
              <a:t>L'</a:t>
            </a:r>
            <a:r>
              <a:rPr lang="fr-FR" dirty="0" smtClean="0">
                <a:hlinkClick r:id="rId2"/>
              </a:rPr>
              <a:t>université Montpellier 1</a:t>
            </a:r>
            <a:r>
              <a:rPr lang="fr-FR" dirty="0" smtClean="0"/>
              <a:t> qui regroupe les disciplines diverses telles que le </a:t>
            </a:r>
            <a:r>
              <a:rPr lang="fr-FR" dirty="0" smtClean="0">
                <a:hlinkClick r:id="rId3"/>
              </a:rPr>
              <a:t>droit</a:t>
            </a:r>
            <a:r>
              <a:rPr lang="fr-FR" dirty="0" smtClean="0"/>
              <a:t>, la médecine, la pharmacie, l'économie, la gestion, l'odontologie et les </a:t>
            </a:r>
            <a:r>
              <a:rPr lang="fr-FR" dirty="0" smtClean="0">
                <a:hlinkClick r:id="rId4" tooltip="Sciences et techniques des activités physiques et sportives"/>
              </a:rPr>
              <a:t>STAPS</a:t>
            </a:r>
            <a:r>
              <a:rPr lang="fr-FR" dirty="0" smtClean="0"/>
              <a:t>.</a:t>
            </a:r>
          </a:p>
          <a:p>
            <a:pPr lvl="0"/>
            <a:r>
              <a:rPr lang="fr-FR" dirty="0" smtClean="0"/>
              <a:t>L'</a:t>
            </a:r>
            <a:r>
              <a:rPr lang="fr-FR" dirty="0" smtClean="0">
                <a:hlinkClick r:id="rId5"/>
              </a:rPr>
              <a:t>université Montpellier 2</a:t>
            </a:r>
            <a:r>
              <a:rPr lang="fr-FR" dirty="0" smtClean="0"/>
              <a:t> (université des sciences et techniques) qui regroupe les sciences, </a:t>
            </a:r>
            <a:r>
              <a:rPr lang="fr-FR" dirty="0" err="1" smtClean="0"/>
              <a:t>Polytech'Montpellier</a:t>
            </a:r>
            <a:r>
              <a:rPr lang="fr-FR" dirty="0" smtClean="0"/>
              <a:t>, l'IAE de Montpellier (Institut d'administration des entreprises), trois IUT (Institut universitaire de technologie : Béziers, </a:t>
            </a:r>
            <a:r>
              <a:rPr lang="fr-FR" dirty="0" err="1" smtClean="0"/>
              <a:t>Nimes</a:t>
            </a:r>
            <a:r>
              <a:rPr lang="fr-FR" dirty="0" smtClean="0"/>
              <a:t>, Montpellier) et l'</a:t>
            </a:r>
            <a:r>
              <a:rPr lang="fr-FR" dirty="0" smtClean="0">
                <a:hlinkClick r:id="rId6" tooltip="IUFM"/>
              </a:rPr>
              <a:t>IUFM</a:t>
            </a:r>
            <a:r>
              <a:rPr lang="fr-FR" dirty="0" smtClean="0"/>
              <a:t>.</a:t>
            </a:r>
          </a:p>
          <a:p>
            <a:r>
              <a:rPr lang="fr-FR" dirty="0" smtClean="0"/>
              <a:t>L'</a:t>
            </a:r>
            <a:r>
              <a:rPr lang="fr-FR" u="sng" dirty="0" smtClean="0">
                <a:hlinkClick r:id="rId7"/>
              </a:rPr>
              <a:t>université Montpellier III</a:t>
            </a:r>
            <a:r>
              <a:rPr lang="fr-FR" dirty="0" smtClean="0"/>
              <a:t> (université Paul-Valéry) qui regroupe les lettres, les sciences humaines, les arts et les langues.</a:t>
            </a:r>
          </a:p>
          <a:p>
            <a:pPr lvl="0"/>
            <a:endParaRPr lang="fr-FR" dirty="0" smtClean="0"/>
          </a:p>
          <a:p>
            <a:pPr lvl="0"/>
            <a:endParaRPr lang="fr-FR" dirty="0" smtClean="0"/>
          </a:p>
          <a:p>
            <a:endParaRPr lang="fr-FR"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329642" cy="2011354"/>
          </a:xfrm>
        </p:spPr>
        <p:txBody>
          <a:bodyPr>
            <a:normAutofit fontScale="90000"/>
          </a:bodyPr>
          <a:lstStyle/>
          <a:p>
            <a:r>
              <a:rPr lang="fr-FR" b="1" dirty="0" smtClean="0"/>
              <a:t>Aujourd'hui, la ville de Montpellier est une capitale régionale administrative, économique et culturelle</a:t>
            </a:r>
            <a:r>
              <a:rPr lang="fr-FR" dirty="0" smtClean="0"/>
              <a:t>.</a:t>
            </a:r>
            <a:endParaRPr lang="fr-FR" dirty="0"/>
          </a:p>
        </p:txBody>
      </p:sp>
      <p:sp>
        <p:nvSpPr>
          <p:cNvPr id="3" name="Espace réservé du contenu 2"/>
          <p:cNvSpPr>
            <a:spLocks noGrp="1"/>
          </p:cNvSpPr>
          <p:nvPr>
            <p:ph idx="1"/>
          </p:nvPr>
        </p:nvSpPr>
        <p:spPr>
          <a:xfrm>
            <a:off x="214282" y="2500306"/>
            <a:ext cx="8715436" cy="4000528"/>
          </a:xfrm>
        </p:spPr>
        <p:txBody>
          <a:bodyPr>
            <a:normAutofit fontScale="92500" lnSpcReduction="20000"/>
          </a:bodyPr>
          <a:lstStyle/>
          <a:p>
            <a:r>
              <a:rPr lang="fr-FR" dirty="0" smtClean="0"/>
              <a:t>Ville très touristique, elle offre de nombreux lieux de visites, héritage de son passé médiéval, elle propose également de nombreux événements </a:t>
            </a:r>
            <a:r>
              <a:rPr lang="fr-FR" dirty="0" err="1" smtClean="0"/>
              <a:t>ulturels</a:t>
            </a:r>
            <a:r>
              <a:rPr lang="fr-FR" dirty="0" smtClean="0"/>
              <a:t> comme le festival Montpellier Danse ou le Festival international du cinéma méditerranéen. </a:t>
            </a:r>
            <a:br>
              <a:rPr lang="fr-FR" dirty="0" smtClean="0"/>
            </a:br>
            <a:r>
              <a:rPr lang="fr-FR" dirty="0" smtClean="0"/>
              <a:t/>
            </a:r>
            <a:br>
              <a:rPr lang="fr-FR" dirty="0" smtClean="0"/>
            </a:br>
            <a:r>
              <a:rPr lang="fr-FR" dirty="0" smtClean="0"/>
              <a:t>Enfin, le littoral de l'Hérault très riche ainsi que son arrière pays vous offrent des balades et des visites magnifiques sans compter les nombreux loisirs et activités sportives.</a:t>
            </a:r>
            <a:endParaRPr lang="fr-FR"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9"/>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3978" name="Rectangle 10"/>
          <p:cNvSpPr>
            <a:spLocks noGrp="1" noChangeArrowheads="1"/>
          </p:cNvSpPr>
          <p:nvPr>
            <p:ph type="ctrTitle"/>
          </p:nvPr>
        </p:nvSpPr>
        <p:spPr>
          <a:xfrm>
            <a:off x="685800" y="1997075"/>
            <a:ext cx="7772400" cy="1431925"/>
          </a:xfrm>
        </p:spPr>
        <p:txBody>
          <a:bodyPr/>
          <a:lstStyle/>
          <a:p>
            <a:pPr eaLnBrk="1" hangingPunct="1">
              <a:defRPr/>
            </a:pPr>
            <a:endParaRPr lang="fr-FR" smtClean="0"/>
          </a:p>
        </p:txBody>
      </p:sp>
      <p:sp>
        <p:nvSpPr>
          <p:cNvPr id="83979" name="Rectangle 11"/>
          <p:cNvSpPr>
            <a:spLocks noGrp="1" noChangeArrowheads="1"/>
          </p:cNvSpPr>
          <p:nvPr>
            <p:ph type="subTitle" idx="1"/>
          </p:nvPr>
        </p:nvSpPr>
        <p:spPr/>
        <p:txBody>
          <a:bodyPr/>
          <a:lstStyle/>
          <a:p>
            <a:pPr eaLnBrk="1" hangingPunct="1">
              <a:defRPr/>
            </a:pPr>
            <a:endParaRPr lang="fr-FR" smtClean="0"/>
          </a:p>
        </p:txBody>
      </p:sp>
      <p:sp>
        <p:nvSpPr>
          <p:cNvPr id="83980" name="Rectangle 12"/>
          <p:cNvSpPr>
            <a:spLocks noChangeArrowheads="1"/>
          </p:cNvSpPr>
          <p:nvPr/>
        </p:nvSpPr>
        <p:spPr bwMode="auto">
          <a:xfrm>
            <a:off x="827088" y="0"/>
            <a:ext cx="7772400" cy="1470025"/>
          </a:xfrm>
          <a:prstGeom prst="rect">
            <a:avLst/>
          </a:prstGeom>
          <a:noFill/>
          <a:ln w="9525">
            <a:noFill/>
            <a:miter lim="800000"/>
            <a:headEnd/>
            <a:tailEnd/>
          </a:ln>
          <a:effectLst/>
        </p:spPr>
        <p:txBody>
          <a:bodyPr anchor="b" anchorCtr="1"/>
          <a:lstStyle/>
          <a:p>
            <a:pPr algn="ctr">
              <a:defRPr/>
            </a:pPr>
            <a:endParaRPr lang="en-US" sz="4400" dirty="0">
              <a:solidFill>
                <a:srgbClr val="BD0949"/>
              </a:solidFill>
              <a:effectLst>
                <a:outerShdw blurRad="38100" dist="38100" dir="2700000" algn="tl">
                  <a:srgbClr val="000000"/>
                </a:outerShdw>
              </a:effectLst>
              <a:cs typeface="Arial" charset="0"/>
            </a:endParaRPr>
          </a:p>
        </p:txBody>
      </p:sp>
      <p:sp>
        <p:nvSpPr>
          <p:cNvPr id="83981" name="Rectangle 13"/>
          <p:cNvSpPr>
            <a:spLocks noChangeArrowheads="1"/>
          </p:cNvSpPr>
          <p:nvPr/>
        </p:nvSpPr>
        <p:spPr bwMode="auto">
          <a:xfrm>
            <a:off x="500034" y="1285860"/>
            <a:ext cx="8429684" cy="4951428"/>
          </a:xfrm>
          <a:prstGeom prst="rect">
            <a:avLst/>
          </a:prstGeom>
          <a:noFill/>
          <a:ln w="9525">
            <a:noFill/>
            <a:miter lim="800000"/>
            <a:headEnd/>
            <a:tailEnd/>
          </a:ln>
          <a:effectLst/>
        </p:spPr>
        <p:txBody>
          <a:bodyPr/>
          <a:lstStyle/>
          <a:p>
            <a:pPr algn="l">
              <a:lnSpc>
                <a:spcPct val="90000"/>
              </a:lnSpc>
              <a:spcBef>
                <a:spcPct val="20000"/>
              </a:spcBef>
              <a:buClr>
                <a:schemeClr val="hlink"/>
              </a:buClr>
              <a:buSzPct val="120000"/>
              <a:defRPr/>
            </a:pPr>
            <a:r>
              <a:rPr lang="fr-FR" sz="3600" dirty="0">
                <a:solidFill>
                  <a:schemeClr val="bg1"/>
                </a:solidFill>
                <a:effectLst>
                  <a:outerShdw blurRad="38100" dist="38100" dir="2700000" algn="tl">
                    <a:srgbClr val="000000"/>
                  </a:outerShdw>
                </a:effectLst>
                <a:latin typeface="Times New Roman" pitchFamily="18" charset="0"/>
                <a:cs typeface="Times New Roman" pitchFamily="18" charset="0"/>
              </a:rPr>
              <a:t>Capitale du </a:t>
            </a:r>
            <a:r>
              <a:rPr lang="fr-FR" sz="3600" dirty="0" err="1">
                <a:solidFill>
                  <a:schemeClr val="bg1"/>
                </a:solidFill>
                <a:effectLst>
                  <a:outerShdw blurRad="38100" dist="38100" dir="2700000" algn="tl">
                    <a:srgbClr val="000000"/>
                  </a:outerShdw>
                </a:effectLst>
                <a:latin typeface="Times New Roman" pitchFamily="18" charset="0"/>
                <a:cs typeface="Times New Roman" pitchFamily="18" charset="0"/>
              </a:rPr>
              <a:t>longuedoc</a:t>
            </a:r>
            <a:r>
              <a:rPr lang="fr-FR" sz="3600" dirty="0">
                <a:solidFill>
                  <a:schemeClr val="bg1"/>
                </a:solidFill>
                <a:effectLst>
                  <a:outerShdw blurRad="38100" dist="38100" dir="2700000" algn="tl">
                    <a:srgbClr val="000000"/>
                  </a:outerShdw>
                </a:effectLst>
                <a:latin typeface="Times New Roman" pitchFamily="18" charset="0"/>
                <a:cs typeface="Times New Roman" pitchFamily="18" charset="0"/>
              </a:rPr>
              <a:t>-</a:t>
            </a:r>
            <a:r>
              <a:rPr lang="fr-FR" sz="3600" dirty="0" err="1">
                <a:solidFill>
                  <a:schemeClr val="bg1"/>
                </a:solidFill>
                <a:effectLst>
                  <a:outerShdw blurRad="38100" dist="38100" dir="2700000" algn="tl">
                    <a:srgbClr val="000000"/>
                  </a:outerShdw>
                </a:effectLst>
                <a:latin typeface="Times New Roman" pitchFamily="18" charset="0"/>
                <a:cs typeface="Times New Roman" pitchFamily="18" charset="0"/>
              </a:rPr>
              <a:t>roussillon</a:t>
            </a:r>
            <a:r>
              <a:rPr lang="fr-FR" sz="3600" dirty="0">
                <a:solidFill>
                  <a:schemeClr val="bg1"/>
                </a:solidFill>
                <a:effectLst>
                  <a:outerShdw blurRad="38100" dist="38100" dir="2700000" algn="tl">
                    <a:srgbClr val="000000"/>
                  </a:outerShdw>
                </a:effectLst>
                <a:latin typeface="Times New Roman" pitchFamily="18" charset="0"/>
                <a:cs typeface="Times New Roman" pitchFamily="18" charset="0"/>
              </a:rPr>
              <a:t>, Montpellier connaît aujourd'hui la plus forte croissance démographique de l’</a:t>
            </a:r>
            <a:r>
              <a:rPr lang="fr-FR" sz="3600" dirty="0" err="1">
                <a:solidFill>
                  <a:schemeClr val="bg1"/>
                </a:solidFill>
                <a:effectLst>
                  <a:outerShdw blurRad="38100" dist="38100" dir="2700000" algn="tl">
                    <a:srgbClr val="000000"/>
                  </a:outerShdw>
                </a:effectLst>
                <a:latin typeface="Times New Roman" pitchFamily="18" charset="0"/>
                <a:cs typeface="Times New Roman" pitchFamily="18" charset="0"/>
              </a:rPr>
              <a:t>hexagone,située</a:t>
            </a:r>
            <a:r>
              <a:rPr lang="fr-FR" sz="3600" dirty="0">
                <a:solidFill>
                  <a:schemeClr val="bg1"/>
                </a:solidFill>
                <a:effectLst>
                  <a:outerShdw blurRad="38100" dist="38100" dir="2700000" algn="tl">
                    <a:srgbClr val="000000"/>
                  </a:outerShdw>
                </a:effectLst>
                <a:latin typeface="Times New Roman" pitchFamily="18" charset="0"/>
                <a:cs typeface="Times New Roman" pitchFamily="18" charset="0"/>
              </a:rPr>
              <a:t> au bord de la mer méditerranée, elle est empreinte de l’esprit qu’y ont fait souffler les savants grâce à la réputation d’accueil et d’ouverture de la cité, une réputation </a:t>
            </a:r>
            <a:r>
              <a:rPr lang="fr-FR" sz="3600" dirty="0">
                <a:effectLst>
                  <a:outerShdw blurRad="38100" dist="38100" dir="2700000" algn="tl">
                    <a:srgbClr val="000000"/>
                  </a:outerShdw>
                </a:effectLst>
                <a:latin typeface="Times New Roman" pitchFamily="18" charset="0"/>
                <a:cs typeface="Times New Roman" pitchFamily="18" charset="0"/>
              </a:rPr>
              <a:t>jamais démentie à ce jour.</a:t>
            </a:r>
            <a:endParaRPr lang="en-US" sz="3600" dirty="0">
              <a:effectLst>
                <a:outerShdw blurRad="38100" dist="38100" dir="2700000" algn="tl">
                  <a:srgbClr val="000000"/>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685800" y="928671"/>
            <a:ext cx="7772400" cy="1143007"/>
          </a:xfrm>
        </p:spPr>
        <p:txBody>
          <a:bodyPr>
            <a:normAutofit fontScale="90000"/>
          </a:bodyPr>
          <a:lstStyle/>
          <a:p>
            <a:r>
              <a:rPr lang="fr-FR" b="1" dirty="0" smtClean="0"/>
              <a:t>Montpellier vit le jour au cours du XIème siècle</a:t>
            </a:r>
            <a:endParaRPr lang="fr-FR" dirty="0"/>
          </a:p>
        </p:txBody>
      </p:sp>
      <p:sp>
        <p:nvSpPr>
          <p:cNvPr id="3" name="Sous-titre 2"/>
          <p:cNvSpPr>
            <a:spLocks noGrp="1"/>
          </p:cNvSpPr>
          <p:nvPr>
            <p:ph type="subTitle" idx="1"/>
          </p:nvPr>
        </p:nvSpPr>
        <p:spPr>
          <a:xfrm>
            <a:off x="0" y="2143116"/>
            <a:ext cx="9144000" cy="4714884"/>
          </a:xfrm>
        </p:spPr>
        <p:txBody>
          <a:bodyPr>
            <a:normAutofit/>
          </a:bodyPr>
          <a:lstStyle/>
          <a:p>
            <a:pPr algn="just"/>
            <a:r>
              <a:rPr lang="fr-FR" dirty="0" smtClean="0"/>
              <a:t>Le comte de Mauguio offre deux manses à Guilhem pour le féliciter de sa loyauté. Les héritiers de Guilhem vont alors développer la grandeur de leur famille à travers le bourg de Montpellier qui cohabitait au côté du village de </a:t>
            </a:r>
            <a:r>
              <a:rPr lang="fr-FR" dirty="0" err="1" smtClean="0"/>
              <a:t>Montpelliéret</a:t>
            </a:r>
            <a:r>
              <a:rPr lang="fr-FR" dirty="0" smtClean="0"/>
              <a:t>, propriété de l'évêque de Maguelone.</a:t>
            </a:r>
          </a:p>
          <a:p>
            <a:pPr algn="just"/>
            <a:r>
              <a:rPr lang="fr-FR" b="1" dirty="0" smtClean="0"/>
              <a:t>C'est au treizième siècle</a:t>
            </a:r>
            <a:r>
              <a:rPr lang="fr-FR" dirty="0" smtClean="0"/>
              <a:t> que ces deux villages vont être réunis à l'intérieur de nouveaux remparts fortifiés.</a:t>
            </a:r>
            <a:endParaRPr lang="fr-F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611188" y="0"/>
            <a:ext cx="7772400" cy="1223963"/>
          </a:xfrm>
        </p:spPr>
        <p:txBody>
          <a:bodyPr/>
          <a:lstStyle/>
          <a:p>
            <a:pPr eaLnBrk="1" hangingPunct="1">
              <a:defRPr/>
            </a:pPr>
            <a:endParaRPr lang="fr-FR" smtClean="0"/>
          </a:p>
        </p:txBody>
      </p:sp>
      <p:pic>
        <p:nvPicPr>
          <p:cNvPr id="13315" name="Picture 5" descr="Le littoral montpelliérain">
            <a:hlinkClick r:id="rId2" tooltip="&quot;Le littoral montpelliérain&quot;"/>
          </p:cNvPr>
          <p:cNvPicPr>
            <a:picLocks noGrp="1" noChangeAspect="1" noChangeArrowheads="1"/>
          </p:cNvPicPr>
          <p:nvPr>
            <p:ph type="subTitle" idx="1"/>
          </p:nvPr>
        </p:nvPicPr>
        <p:blipFill>
          <a:blip r:embed="rId3"/>
          <a:srcRect/>
          <a:stretch>
            <a:fillRect/>
          </a:stretch>
        </p:blipFill>
        <p:spPr>
          <a:xfrm>
            <a:off x="0" y="0"/>
            <a:ext cx="9144000" cy="6858000"/>
          </a:xfr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7043" name="Rectangle 3"/>
          <p:cNvSpPr>
            <a:spLocks noGrp="1" noChangeArrowheads="1"/>
          </p:cNvSpPr>
          <p:nvPr>
            <p:ph type="ctrTitle"/>
          </p:nvPr>
        </p:nvSpPr>
        <p:spPr>
          <a:xfrm>
            <a:off x="685800" y="1997075"/>
            <a:ext cx="7772400" cy="1431925"/>
          </a:xfrm>
        </p:spPr>
        <p:txBody>
          <a:bodyPr/>
          <a:lstStyle/>
          <a:p>
            <a:pPr eaLnBrk="1" hangingPunct="1">
              <a:defRPr/>
            </a:pPr>
            <a:endParaRPr lang="fr-FR" smtClean="0"/>
          </a:p>
        </p:txBody>
      </p:sp>
      <p:sp>
        <p:nvSpPr>
          <p:cNvPr id="87045" name="Rectangle 5"/>
          <p:cNvSpPr>
            <a:spLocks noChangeArrowheads="1"/>
          </p:cNvSpPr>
          <p:nvPr/>
        </p:nvSpPr>
        <p:spPr bwMode="auto">
          <a:xfrm>
            <a:off x="684213" y="0"/>
            <a:ext cx="7772400" cy="1470025"/>
          </a:xfrm>
          <a:prstGeom prst="rect">
            <a:avLst/>
          </a:prstGeom>
          <a:noFill/>
          <a:ln w="9525">
            <a:noFill/>
            <a:miter lim="800000"/>
            <a:headEnd/>
            <a:tailEnd/>
          </a:ln>
          <a:effectLst/>
        </p:spPr>
        <p:txBody>
          <a:bodyPr anchor="ctr"/>
          <a:lstStyle/>
          <a:p>
            <a:pPr algn="ctr">
              <a:defRPr/>
            </a:pPr>
            <a:r>
              <a:rPr lang="fr-FR" sz="4000" dirty="0" smtClean="0">
                <a:solidFill>
                  <a:schemeClr val="bg2"/>
                </a:solidFill>
                <a:effectLst>
                  <a:outerShdw blurRad="38100" dist="38100" dir="2700000" algn="tl">
                    <a:srgbClr val="000000"/>
                  </a:outerShdw>
                </a:effectLst>
                <a:cs typeface="Arial" charset="0"/>
              </a:rPr>
              <a:t>Les projets urbaine</a:t>
            </a:r>
            <a:endParaRPr lang="en-US" sz="4000" dirty="0">
              <a:solidFill>
                <a:schemeClr val="bg2"/>
              </a:solidFill>
              <a:effectLst>
                <a:outerShdw blurRad="38100" dist="38100" dir="2700000" algn="tl">
                  <a:srgbClr val="000000"/>
                </a:outerShdw>
              </a:effectLst>
              <a:cs typeface="Arial" charset="0"/>
            </a:endParaRPr>
          </a:p>
        </p:txBody>
      </p:sp>
      <p:sp>
        <p:nvSpPr>
          <p:cNvPr id="87046" name="Rectangle 6"/>
          <p:cNvSpPr>
            <a:spLocks noChangeArrowheads="1"/>
          </p:cNvSpPr>
          <p:nvPr/>
        </p:nvSpPr>
        <p:spPr bwMode="auto">
          <a:xfrm>
            <a:off x="571473" y="1428737"/>
            <a:ext cx="8572528" cy="4376752"/>
          </a:xfrm>
          <a:prstGeom prst="rect">
            <a:avLst/>
          </a:prstGeom>
          <a:noFill/>
          <a:ln w="9525">
            <a:noFill/>
            <a:miter lim="800000"/>
            <a:headEnd/>
            <a:tailEnd/>
          </a:ln>
          <a:effectLst/>
        </p:spPr>
        <p:txBody>
          <a:bodyPr/>
          <a:lstStyle/>
          <a:p>
            <a:pPr algn="l">
              <a:lnSpc>
                <a:spcPct val="90000"/>
              </a:lnSpc>
              <a:spcBef>
                <a:spcPct val="20000"/>
              </a:spcBef>
              <a:buClr>
                <a:schemeClr val="hlink"/>
              </a:buClr>
              <a:buSzPct val="120000"/>
              <a:defRPr/>
            </a:pPr>
            <a:r>
              <a:rPr lang="fr-FR" sz="3200" dirty="0">
                <a:solidFill>
                  <a:schemeClr val="bg1"/>
                </a:solidFill>
                <a:effectLst>
                  <a:outerShdw blurRad="38100" dist="38100" dir="2700000" algn="tl">
                    <a:srgbClr val="000000"/>
                  </a:outerShdw>
                </a:effectLst>
                <a:cs typeface="Arial" charset="0"/>
              </a:rPr>
              <a:t>Les projets urbain de Montpellier saisit la ville en </a:t>
            </a:r>
            <a:r>
              <a:rPr lang="fr-FR" sz="3200" dirty="0" smtClean="0">
                <a:solidFill>
                  <a:schemeClr val="bg1"/>
                </a:solidFill>
                <a:effectLst>
                  <a:outerShdw blurRad="38100" dist="38100" dir="2700000" algn="tl">
                    <a:srgbClr val="000000"/>
                  </a:outerShdw>
                </a:effectLst>
                <a:cs typeface="Arial" charset="0"/>
              </a:rPr>
              <a:t>train </a:t>
            </a:r>
            <a:r>
              <a:rPr lang="fr-FR" sz="3200" dirty="0">
                <a:solidFill>
                  <a:schemeClr val="bg1"/>
                </a:solidFill>
                <a:effectLst>
                  <a:outerShdw blurRad="38100" dist="38100" dir="2700000" algn="tl">
                    <a:srgbClr val="000000"/>
                  </a:outerShdw>
                </a:effectLst>
                <a:cs typeface="Arial" charset="0"/>
              </a:rPr>
              <a:t>de se faire selon ses trois dimensions temporelles admises(pass</a:t>
            </a:r>
            <a:r>
              <a:rPr lang="fr-FR" sz="3200" dirty="0">
                <a:solidFill>
                  <a:schemeClr val="bg1"/>
                </a:solidFill>
                <a:effectLst>
                  <a:outerShdw blurRad="38100" dist="38100" dir="2700000" algn="tl">
                    <a:srgbClr val="000000"/>
                  </a:outerShdw>
                </a:effectLst>
                <a:latin typeface="Arial"/>
                <a:cs typeface="Arial" charset="0"/>
              </a:rPr>
              <a:t>é</a:t>
            </a:r>
            <a:r>
              <a:rPr lang="fr-FR" sz="3200" dirty="0">
                <a:solidFill>
                  <a:schemeClr val="bg1"/>
                </a:solidFill>
                <a:effectLst>
                  <a:outerShdw blurRad="38100" dist="38100" dir="2700000" algn="tl">
                    <a:srgbClr val="000000"/>
                  </a:outerShdw>
                </a:effectLst>
                <a:cs typeface="Arial" charset="0"/>
              </a:rPr>
              <a:t>, pr</a:t>
            </a:r>
            <a:r>
              <a:rPr lang="fr-FR" sz="3200" dirty="0">
                <a:solidFill>
                  <a:schemeClr val="bg1"/>
                </a:solidFill>
                <a:effectLst>
                  <a:outerShdw blurRad="38100" dist="38100" dir="2700000" algn="tl">
                    <a:srgbClr val="000000"/>
                  </a:outerShdw>
                </a:effectLst>
                <a:latin typeface="Arial"/>
                <a:cs typeface="Arial" charset="0"/>
              </a:rPr>
              <a:t>é</a:t>
            </a:r>
            <a:r>
              <a:rPr lang="fr-FR" sz="3200" dirty="0">
                <a:solidFill>
                  <a:schemeClr val="bg1"/>
                </a:solidFill>
                <a:effectLst>
                  <a:outerShdw blurRad="38100" dist="38100" dir="2700000" algn="tl">
                    <a:srgbClr val="000000"/>
                  </a:outerShdw>
                </a:effectLst>
                <a:cs typeface="Arial" charset="0"/>
              </a:rPr>
              <a:t>sent, future), dans sa richesse de formes et de situations, dans les tentions </a:t>
            </a:r>
            <a:r>
              <a:rPr lang="fr-FR" sz="3200" dirty="0">
                <a:solidFill>
                  <a:schemeClr val="bg1"/>
                </a:solidFill>
                <a:effectLst>
                  <a:outerShdw blurRad="38100" dist="38100" dir="2700000" algn="tl">
                    <a:srgbClr val="000000"/>
                  </a:outerShdw>
                </a:effectLst>
                <a:latin typeface="Arial"/>
                <a:cs typeface="Arial" charset="0"/>
              </a:rPr>
              <a:t>é</a:t>
            </a:r>
            <a:r>
              <a:rPr lang="fr-FR" sz="3200" dirty="0">
                <a:solidFill>
                  <a:schemeClr val="bg1"/>
                </a:solidFill>
                <a:effectLst>
                  <a:outerShdw blurRad="38100" dist="38100" dir="2700000" algn="tl">
                    <a:srgbClr val="000000"/>
                  </a:outerShdw>
                </a:effectLst>
                <a:cs typeface="Arial" charset="0"/>
              </a:rPr>
              <a:t>conomiques sociaux, politiques et spatiales qui la conduisent </a:t>
            </a:r>
            <a:r>
              <a:rPr lang="fr-FR" sz="3200" dirty="0">
                <a:solidFill>
                  <a:schemeClr val="bg1"/>
                </a:solidFill>
                <a:effectLst>
                  <a:outerShdw blurRad="38100" dist="38100" dir="2700000" algn="tl">
                    <a:srgbClr val="000000"/>
                  </a:outerShdw>
                </a:effectLst>
                <a:latin typeface="Arial"/>
                <a:cs typeface="Arial" charset="0"/>
              </a:rPr>
              <a:t>à</a:t>
            </a:r>
            <a:r>
              <a:rPr lang="fr-FR" sz="3200" dirty="0">
                <a:solidFill>
                  <a:schemeClr val="bg1"/>
                </a:solidFill>
                <a:effectLst>
                  <a:outerShdw blurRad="38100" dist="38100" dir="2700000" algn="tl">
                    <a:srgbClr val="000000"/>
                  </a:outerShdw>
                </a:effectLst>
                <a:cs typeface="Arial" charset="0"/>
              </a:rPr>
              <a:t> l</a:t>
            </a:r>
            <a:r>
              <a:rPr lang="fr-FR" sz="3200" dirty="0">
                <a:solidFill>
                  <a:schemeClr val="bg1"/>
                </a:solidFill>
                <a:effectLst>
                  <a:outerShdw blurRad="38100" dist="38100" dir="2700000" algn="tl">
                    <a:srgbClr val="000000"/>
                  </a:outerShdw>
                </a:effectLst>
                <a:latin typeface="Arial"/>
                <a:cs typeface="Arial" charset="0"/>
              </a:rPr>
              <a:t>’é</a:t>
            </a:r>
            <a:r>
              <a:rPr lang="fr-FR" sz="3200" dirty="0">
                <a:solidFill>
                  <a:schemeClr val="bg1"/>
                </a:solidFill>
                <a:effectLst>
                  <a:outerShdw blurRad="38100" dist="38100" dir="2700000" algn="tl">
                    <a:srgbClr val="000000"/>
                  </a:outerShdw>
                </a:effectLst>
                <a:cs typeface="Arial" charset="0"/>
              </a:rPr>
              <a:t>chelle m</a:t>
            </a:r>
            <a:r>
              <a:rPr lang="fr-FR" sz="3200" dirty="0">
                <a:solidFill>
                  <a:schemeClr val="bg1"/>
                </a:solidFill>
                <a:effectLst>
                  <a:outerShdw blurRad="38100" dist="38100" dir="2700000" algn="tl">
                    <a:srgbClr val="000000"/>
                  </a:outerShdw>
                </a:effectLst>
                <a:latin typeface="Arial"/>
                <a:cs typeface="Arial" charset="0"/>
              </a:rPr>
              <a:t>é</a:t>
            </a:r>
            <a:r>
              <a:rPr lang="fr-FR" sz="3200" dirty="0">
                <a:solidFill>
                  <a:schemeClr val="bg1"/>
                </a:solidFill>
                <a:effectLst>
                  <a:outerShdw blurRad="38100" dist="38100" dir="2700000" algn="tl">
                    <a:srgbClr val="000000"/>
                  </a:outerShdw>
                </a:effectLst>
                <a:cs typeface="Arial" charset="0"/>
              </a:rPr>
              <a:t>tropolitaine.</a:t>
            </a:r>
            <a:endParaRPr lang="en-US" sz="3200" dirty="0">
              <a:solidFill>
                <a:schemeClr val="bg1"/>
              </a:solidFill>
              <a:effectLst>
                <a:outerShdw blurRad="38100" dist="38100" dir="2700000" algn="tl">
                  <a:srgbClr val="000000"/>
                </a:outerShdw>
              </a:effectLst>
              <a:cs typeface="Arial"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9"/>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1930" name="Rectangle 10"/>
          <p:cNvSpPr>
            <a:spLocks noGrp="1" noChangeArrowheads="1"/>
          </p:cNvSpPr>
          <p:nvPr>
            <p:ph type="ctrTitle"/>
          </p:nvPr>
        </p:nvSpPr>
        <p:spPr>
          <a:xfrm>
            <a:off x="685800" y="1997075"/>
            <a:ext cx="7772400" cy="1431925"/>
          </a:xfrm>
        </p:spPr>
        <p:txBody>
          <a:bodyPr/>
          <a:lstStyle/>
          <a:p>
            <a:pPr eaLnBrk="1" hangingPunct="1">
              <a:defRPr/>
            </a:pPr>
            <a:endParaRPr lang="fr-FR" smtClean="0"/>
          </a:p>
        </p:txBody>
      </p:sp>
      <p:sp>
        <p:nvSpPr>
          <p:cNvPr id="81931" name="Rectangle 11"/>
          <p:cNvSpPr>
            <a:spLocks noGrp="1" noChangeArrowheads="1"/>
          </p:cNvSpPr>
          <p:nvPr>
            <p:ph type="subTitle" idx="1"/>
          </p:nvPr>
        </p:nvSpPr>
        <p:spPr/>
        <p:txBody>
          <a:bodyPr/>
          <a:lstStyle/>
          <a:p>
            <a:pPr eaLnBrk="1" hangingPunct="1">
              <a:defRPr/>
            </a:pPr>
            <a:endParaRPr lang="fr-FR" smtClean="0"/>
          </a:p>
        </p:txBody>
      </p:sp>
      <p:sp>
        <p:nvSpPr>
          <p:cNvPr id="81932" name="Rectangle 12"/>
          <p:cNvSpPr>
            <a:spLocks noChangeArrowheads="1"/>
          </p:cNvSpPr>
          <p:nvPr/>
        </p:nvSpPr>
        <p:spPr bwMode="auto">
          <a:xfrm>
            <a:off x="684213" y="0"/>
            <a:ext cx="7772400" cy="1179513"/>
          </a:xfrm>
          <a:prstGeom prst="rect">
            <a:avLst/>
          </a:prstGeom>
          <a:noFill/>
          <a:ln w="9525">
            <a:noFill/>
            <a:miter lim="800000"/>
            <a:headEnd/>
            <a:tailEnd/>
          </a:ln>
          <a:effectLst/>
        </p:spPr>
        <p:txBody>
          <a:bodyPr anchor="b" anchorCtr="1"/>
          <a:lstStyle/>
          <a:p>
            <a:pPr algn="ctr">
              <a:defRPr/>
            </a:pPr>
            <a:r>
              <a:rPr lang="fr-FR" sz="4400">
                <a:solidFill>
                  <a:schemeClr val="bg2"/>
                </a:solidFill>
                <a:effectLst>
                  <a:outerShdw blurRad="38100" dist="38100" dir="2700000" algn="tl">
                    <a:srgbClr val="000000"/>
                  </a:outerShdw>
                </a:effectLst>
                <a:cs typeface="Arial" charset="0"/>
              </a:rPr>
              <a:t>Liste des projets</a:t>
            </a:r>
            <a:endParaRPr lang="en-US" sz="4400">
              <a:solidFill>
                <a:schemeClr val="bg2"/>
              </a:solidFill>
              <a:effectLst>
                <a:outerShdw blurRad="38100" dist="38100" dir="2700000" algn="tl">
                  <a:srgbClr val="000000"/>
                </a:outerShdw>
              </a:effectLst>
              <a:cs typeface="Arial" charset="0"/>
            </a:endParaRPr>
          </a:p>
        </p:txBody>
      </p:sp>
      <p:sp>
        <p:nvSpPr>
          <p:cNvPr id="81933" name="Rectangle 13"/>
          <p:cNvSpPr>
            <a:spLocks noChangeArrowheads="1"/>
          </p:cNvSpPr>
          <p:nvPr/>
        </p:nvSpPr>
        <p:spPr bwMode="auto">
          <a:xfrm>
            <a:off x="0" y="1052513"/>
            <a:ext cx="8820150" cy="5805487"/>
          </a:xfrm>
          <a:prstGeom prst="rect">
            <a:avLst/>
          </a:prstGeom>
          <a:noFill/>
          <a:ln w="9525">
            <a:noFill/>
            <a:miter lim="800000"/>
            <a:headEnd/>
            <a:tailEnd/>
          </a:ln>
          <a:effectLst/>
        </p:spPr>
        <p:txBody>
          <a:bodyPr/>
          <a:lstStyle/>
          <a:p>
            <a:pPr algn="l">
              <a:spcBef>
                <a:spcPct val="20000"/>
              </a:spcBef>
              <a:buClr>
                <a:schemeClr val="hlink"/>
              </a:buClr>
              <a:buSzPct val="120000"/>
              <a:defRPr/>
            </a:pPr>
            <a:r>
              <a:rPr lang="fr-FR" sz="2000" b="1" dirty="0">
                <a:solidFill>
                  <a:srgbClr val="FF0000"/>
                </a:solidFill>
                <a:effectLst>
                  <a:outerShdw blurRad="38100" dist="38100" dir="2700000" algn="tl">
                    <a:srgbClr val="000000"/>
                  </a:outerShdw>
                </a:effectLst>
                <a:latin typeface="Times New Roman" pitchFamily="18" charset="0"/>
                <a:cs typeface="Times New Roman" pitchFamily="18" charset="0"/>
              </a:rPr>
              <a:t>1-le port </a:t>
            </a:r>
            <a:r>
              <a:rPr lang="fr-FR" sz="2000" b="1" dirty="0" err="1">
                <a:solidFill>
                  <a:srgbClr val="FF0000"/>
                </a:solidFill>
                <a:effectLst>
                  <a:outerShdw blurRad="38100" dist="38100" dir="2700000" algn="tl">
                    <a:srgbClr val="000000"/>
                  </a:outerShdw>
                </a:effectLst>
                <a:latin typeface="Times New Roman" pitchFamily="18" charset="0"/>
                <a:cs typeface="Times New Roman" pitchFamily="18" charset="0"/>
              </a:rPr>
              <a:t>mariane</a:t>
            </a:r>
            <a:r>
              <a:rPr lang="fr-FR" sz="2000" b="1" dirty="0">
                <a:solidFill>
                  <a:srgbClr val="FF0000"/>
                </a:solidFill>
                <a:effectLst>
                  <a:outerShdw blurRad="38100" dist="38100" dir="2700000" algn="tl">
                    <a:srgbClr val="000000"/>
                  </a:outerShdw>
                </a:effectLst>
                <a:latin typeface="Times New Roman" pitchFamily="18" charset="0"/>
                <a:cs typeface="Times New Roman" pitchFamily="18" charset="0"/>
              </a:rPr>
              <a:t>:</a:t>
            </a:r>
            <a:r>
              <a:rPr lang="fr-FR" sz="2000" dirty="0">
                <a:effectLst>
                  <a:outerShdw blurRad="38100" dist="38100" dir="2700000" algn="tl">
                    <a:srgbClr val="000000"/>
                  </a:outerShdw>
                </a:effectLst>
                <a:latin typeface="Times New Roman" pitchFamily="18" charset="0"/>
                <a:cs typeface="Times New Roman" pitchFamily="18" charset="0"/>
              </a:rPr>
              <a:t> </a:t>
            </a:r>
          </a:p>
          <a:p>
            <a:pPr algn="l">
              <a:spcBef>
                <a:spcPct val="20000"/>
              </a:spcBef>
              <a:buClr>
                <a:schemeClr val="hlink"/>
              </a:buClr>
              <a:buSzPct val="120000"/>
              <a:defRPr/>
            </a:pPr>
            <a:r>
              <a:rPr lang="fr-FR" sz="2000" dirty="0">
                <a:solidFill>
                  <a:schemeClr val="bg1"/>
                </a:solidFill>
                <a:effectLst>
                  <a:outerShdw blurRad="38100" dist="38100" dir="2700000" algn="tl">
                    <a:srgbClr val="000000"/>
                  </a:outerShdw>
                </a:effectLst>
                <a:latin typeface="Times New Roman" pitchFamily="18" charset="0"/>
                <a:cs typeface="Times New Roman" pitchFamily="18" charset="0"/>
              </a:rPr>
              <a:t>a la fin des années 70 il constituait une grande façade aveugle, et </a:t>
            </a:r>
            <a:r>
              <a:rPr lang="fr-FR" sz="2000" dirty="0" err="1">
                <a:solidFill>
                  <a:schemeClr val="bg1"/>
                </a:solidFill>
                <a:effectLst>
                  <a:outerShdw blurRad="38100" dist="38100" dir="2700000" algn="tl">
                    <a:srgbClr val="000000"/>
                  </a:outerShdw>
                </a:effectLst>
                <a:latin typeface="Times New Roman" pitchFamily="18" charset="0"/>
                <a:cs typeface="Times New Roman" pitchFamily="18" charset="0"/>
              </a:rPr>
              <a:t>grace</a:t>
            </a:r>
            <a:r>
              <a:rPr lang="fr-FR" sz="2000" dirty="0">
                <a:solidFill>
                  <a:schemeClr val="bg1"/>
                </a:solidFill>
                <a:effectLst>
                  <a:outerShdw blurRad="38100" dist="38100" dir="2700000" algn="tl">
                    <a:srgbClr val="000000"/>
                  </a:outerShdw>
                </a:effectLst>
                <a:latin typeface="Times New Roman" pitchFamily="18" charset="0"/>
                <a:cs typeface="Times New Roman" pitchFamily="18" charset="0"/>
              </a:rPr>
              <a:t> aux efforts du mer le quartier reçoit ses premiers habitats</a:t>
            </a:r>
          </a:p>
          <a:p>
            <a:pPr algn="l">
              <a:spcBef>
                <a:spcPct val="20000"/>
              </a:spcBef>
              <a:buClr>
                <a:schemeClr val="hlink"/>
              </a:buClr>
              <a:buSzPct val="120000"/>
              <a:defRPr/>
            </a:pPr>
            <a:r>
              <a:rPr lang="fr-FR" sz="2000" b="1" dirty="0">
                <a:solidFill>
                  <a:srgbClr val="FF0000"/>
                </a:solidFill>
                <a:effectLst>
                  <a:outerShdw blurRad="38100" dist="38100" dir="2700000" algn="tl">
                    <a:srgbClr val="000000"/>
                  </a:outerShdw>
                </a:effectLst>
                <a:latin typeface="Times New Roman" pitchFamily="18" charset="0"/>
                <a:cs typeface="Times New Roman" pitchFamily="18" charset="0"/>
              </a:rPr>
              <a:t>2-l’opération grand cœur:</a:t>
            </a:r>
          </a:p>
          <a:p>
            <a:pPr algn="l">
              <a:spcBef>
                <a:spcPct val="20000"/>
              </a:spcBef>
              <a:buClr>
                <a:schemeClr val="hlink"/>
              </a:buClr>
              <a:buSzPct val="120000"/>
              <a:defRPr/>
            </a:pPr>
            <a:r>
              <a:rPr lang="fr-FR" sz="2000" dirty="0">
                <a:solidFill>
                  <a:schemeClr val="bg1"/>
                </a:solidFill>
                <a:effectLst>
                  <a:outerShdw blurRad="38100" dist="38100" dir="2700000" algn="tl">
                    <a:srgbClr val="000000"/>
                  </a:outerShdw>
                </a:effectLst>
                <a:latin typeface="Times New Roman" pitchFamily="18" charset="0"/>
                <a:cs typeface="Times New Roman" pitchFamily="18" charset="0"/>
              </a:rPr>
              <a:t>c’est une opération qui concerne tout Montpellier, un programme multiforme dénommé grand cœur qui couvre le périmètre du centre ville( le centre historique), à quel viennent s’ajouter les anciens faubourgs et Antigone. se sont des projet urbain de réhabilitation( quartier du nouveau saint </a:t>
            </a:r>
            <a:r>
              <a:rPr lang="fr-FR" sz="2000" dirty="0" err="1">
                <a:solidFill>
                  <a:schemeClr val="bg1"/>
                </a:solidFill>
                <a:effectLst>
                  <a:outerShdw blurRad="38100" dist="38100" dir="2700000" algn="tl">
                    <a:srgbClr val="000000"/>
                  </a:outerShdw>
                </a:effectLst>
                <a:latin typeface="Times New Roman" pitchFamily="18" charset="0"/>
                <a:cs typeface="Times New Roman" pitchFamily="18" charset="0"/>
              </a:rPr>
              <a:t>roch</a:t>
            </a:r>
            <a:r>
              <a:rPr lang="fr-FR" sz="2000" dirty="0">
                <a:solidFill>
                  <a:schemeClr val="bg1"/>
                </a:solidFill>
                <a:effectLst>
                  <a:outerShdw blurRad="38100" dist="38100" dir="2700000" algn="tl">
                    <a:srgbClr val="000000"/>
                  </a:outerShdw>
                </a:effectLst>
                <a:latin typeface="Times New Roman" pitchFamily="18" charset="0"/>
                <a:cs typeface="Times New Roman" pitchFamily="18" charset="0"/>
              </a:rPr>
              <a:t>, réhabilitation des anciennes cliniques et de l’ancien hôpital général saint Charles).</a:t>
            </a:r>
          </a:p>
          <a:p>
            <a:pPr algn="l">
              <a:spcBef>
                <a:spcPct val="20000"/>
              </a:spcBef>
              <a:buClr>
                <a:schemeClr val="hlink"/>
              </a:buClr>
              <a:buSzPct val="120000"/>
              <a:defRPr/>
            </a:pPr>
            <a:r>
              <a:rPr lang="fr-FR" sz="2000" b="1" dirty="0">
                <a:solidFill>
                  <a:srgbClr val="FF0000"/>
                </a:solidFill>
                <a:effectLst>
                  <a:outerShdw blurRad="38100" dist="38100" dir="2700000" algn="tl">
                    <a:srgbClr val="000000"/>
                  </a:outerShdw>
                </a:effectLst>
                <a:latin typeface="Times New Roman" pitchFamily="18" charset="0"/>
                <a:cs typeface="Times New Roman" pitchFamily="18" charset="0"/>
              </a:rPr>
              <a:t>3-la culture dans le projet urbain:</a:t>
            </a:r>
          </a:p>
          <a:p>
            <a:pPr algn="l">
              <a:spcBef>
                <a:spcPct val="20000"/>
              </a:spcBef>
              <a:buClr>
                <a:schemeClr val="hlink"/>
              </a:buClr>
              <a:buSzPct val="120000"/>
              <a:defRPr/>
            </a:pPr>
            <a:r>
              <a:rPr lang="fr-FR" sz="2000" dirty="0">
                <a:solidFill>
                  <a:schemeClr val="bg1"/>
                </a:solidFill>
                <a:effectLst>
                  <a:outerShdw blurRad="38100" dist="38100" dir="2700000" algn="tl">
                    <a:srgbClr val="000000"/>
                  </a:outerShdw>
                </a:effectLst>
                <a:latin typeface="Times New Roman" pitchFamily="18" charset="0"/>
                <a:cs typeface="Times New Roman" pitchFamily="18" charset="0"/>
              </a:rPr>
              <a:t>Ce sont des événements et équipements qui contribues à une meilleure compréhension de la ville en train de se faire.</a:t>
            </a:r>
          </a:p>
          <a:p>
            <a:pPr algn="l">
              <a:spcBef>
                <a:spcPct val="20000"/>
              </a:spcBef>
              <a:buClr>
                <a:schemeClr val="hlink"/>
              </a:buClr>
              <a:buSzPct val="120000"/>
              <a:defRPr/>
            </a:pPr>
            <a:r>
              <a:rPr lang="fr-FR" sz="2000" b="1" dirty="0">
                <a:solidFill>
                  <a:srgbClr val="FF0000"/>
                </a:solidFill>
                <a:effectLst>
                  <a:outerShdw blurRad="38100" dist="38100" dir="2700000" algn="tl">
                    <a:srgbClr val="000000"/>
                  </a:outerShdw>
                </a:effectLst>
                <a:latin typeface="Times New Roman" pitchFamily="18" charset="0"/>
                <a:cs typeface="Times New Roman" pitchFamily="18" charset="0"/>
              </a:rPr>
              <a:t>4-le réseau de tramway:</a:t>
            </a:r>
          </a:p>
          <a:p>
            <a:pPr algn="l">
              <a:spcBef>
                <a:spcPct val="20000"/>
              </a:spcBef>
              <a:buClr>
                <a:schemeClr val="hlink"/>
              </a:buClr>
              <a:buSzPct val="120000"/>
              <a:defRPr/>
            </a:pPr>
            <a:r>
              <a:rPr lang="fr-FR" sz="2000" dirty="0">
                <a:solidFill>
                  <a:schemeClr val="bg1"/>
                </a:solidFill>
                <a:effectLst>
                  <a:outerShdw blurRad="38100" dist="38100" dir="2700000" algn="tl">
                    <a:srgbClr val="000000"/>
                  </a:outerShdw>
                </a:effectLst>
                <a:latin typeface="Times New Roman" pitchFamily="18" charset="0"/>
                <a:cs typeface="Times New Roman" pitchFamily="18" charset="0"/>
              </a:rPr>
              <a:t>L’organisation des déplacements dans l’agglomération de Montpellier repose notamment sur la réalisation d’un réseau de trois premiers lignes de tramway.</a:t>
            </a:r>
          </a:p>
          <a:p>
            <a:pPr algn="l">
              <a:spcBef>
                <a:spcPct val="20000"/>
              </a:spcBef>
              <a:buClr>
                <a:schemeClr val="hlink"/>
              </a:buClr>
              <a:buSzPct val="120000"/>
              <a:defRPr/>
            </a:pPr>
            <a:endParaRPr lang="fr-FR" sz="2000" dirty="0">
              <a:solidFill>
                <a:srgbClr val="FFFF99"/>
              </a:solidFill>
              <a:effectLst>
                <a:outerShdw blurRad="38100" dist="38100" dir="2700000" algn="tl">
                  <a:srgbClr val="000000"/>
                </a:outerShdw>
              </a:effectLst>
              <a:latin typeface="Times New Roman" pitchFamily="18" charset="0"/>
              <a:cs typeface="Times New Roman" pitchFamily="18" charset="0"/>
            </a:endParaRPr>
          </a:p>
          <a:p>
            <a:pPr algn="l">
              <a:spcBef>
                <a:spcPct val="20000"/>
              </a:spcBef>
              <a:buClr>
                <a:schemeClr val="hlink"/>
              </a:buClr>
              <a:buSzPct val="120000"/>
              <a:defRPr/>
            </a:pPr>
            <a:endParaRPr lang="en-US" b="1" dirty="0">
              <a:solidFill>
                <a:srgbClr val="FFFF99"/>
              </a:solidFill>
              <a:effectLst>
                <a:outerShdw blurRad="38100" dist="38100" dir="2700000" algn="tl">
                  <a:srgbClr val="000000"/>
                </a:outerShdw>
              </a:effectLst>
              <a:cs typeface="Arial"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ctrTitle"/>
          </p:nvPr>
        </p:nvSpPr>
        <p:spPr>
          <a:xfrm>
            <a:off x="611188" y="0"/>
            <a:ext cx="7772400" cy="620713"/>
          </a:xfrm>
        </p:spPr>
        <p:txBody>
          <a:bodyPr>
            <a:normAutofit fontScale="90000"/>
          </a:bodyPr>
          <a:lstStyle/>
          <a:p>
            <a:pPr eaLnBrk="1" hangingPunct="1">
              <a:defRPr/>
            </a:pPr>
            <a:endParaRPr lang="fr-FR" sz="4000" smtClean="0"/>
          </a:p>
        </p:txBody>
      </p:sp>
      <p:pic>
        <p:nvPicPr>
          <p:cNvPr id="16387" name="Picture 4" descr="Les transformations du centre de Montpellier">
            <a:hlinkClick r:id="rId2" tooltip="&quot;Les transformations du centre de Montpellier&quot;"/>
          </p:cNvPr>
          <p:cNvPicPr>
            <a:picLocks noGrp="1" noChangeAspect="1" noChangeArrowheads="1"/>
          </p:cNvPicPr>
          <p:nvPr>
            <p:ph type="subTitle" idx="1"/>
          </p:nvPr>
        </p:nvPicPr>
        <p:blipFill>
          <a:blip r:embed="rId3"/>
          <a:srcRect/>
          <a:stretch>
            <a:fillRect/>
          </a:stretch>
        </p:blipFill>
        <p:spPr>
          <a:xfrm>
            <a:off x="684213" y="549275"/>
            <a:ext cx="7777162" cy="5616575"/>
          </a:xfr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ctrTitle"/>
          </p:nvPr>
        </p:nvSpPr>
        <p:spPr>
          <a:xfrm>
            <a:off x="611188" y="0"/>
            <a:ext cx="7772400" cy="333375"/>
          </a:xfrm>
        </p:spPr>
        <p:txBody>
          <a:bodyPr>
            <a:normAutofit fontScale="90000"/>
          </a:bodyPr>
          <a:lstStyle/>
          <a:p>
            <a:pPr eaLnBrk="1" hangingPunct="1">
              <a:defRPr/>
            </a:pPr>
            <a:endParaRPr lang="fr-FR" sz="4000" smtClean="0"/>
          </a:p>
        </p:txBody>
      </p:sp>
      <p:pic>
        <p:nvPicPr>
          <p:cNvPr id="17411" name="Picture 11" descr="L'agglomération de Montpellier">
            <a:hlinkClick r:id="rId2" tooltip="&quot;L'agglomération de Montpellier&quot;"/>
          </p:cNvPr>
          <p:cNvPicPr>
            <a:picLocks noGrp="1" noChangeAspect="1" noChangeArrowheads="1"/>
          </p:cNvPicPr>
          <p:nvPr>
            <p:ph type="subTitle" idx="1"/>
          </p:nvPr>
        </p:nvPicPr>
        <p:blipFill>
          <a:blip r:embed="rId3"/>
          <a:srcRect/>
          <a:stretch>
            <a:fillRect/>
          </a:stretch>
        </p:blipFill>
        <p:spPr>
          <a:xfrm>
            <a:off x="0" y="0"/>
            <a:ext cx="9143999" cy="6643710"/>
          </a:xfr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ctrTitle"/>
          </p:nvPr>
        </p:nvSpPr>
        <p:spPr>
          <a:xfrm>
            <a:off x="900113" y="0"/>
            <a:ext cx="7772400" cy="404813"/>
          </a:xfrm>
        </p:spPr>
        <p:txBody>
          <a:bodyPr>
            <a:normAutofit fontScale="90000"/>
          </a:bodyPr>
          <a:lstStyle/>
          <a:p>
            <a:pPr eaLnBrk="1" hangingPunct="1">
              <a:defRPr/>
            </a:pPr>
            <a:endParaRPr lang="fr-FR" sz="4000" smtClean="0"/>
          </a:p>
        </p:txBody>
      </p:sp>
      <p:pic>
        <p:nvPicPr>
          <p:cNvPr id="18435" name="Picture 4" descr="Montpellier ville duelle">
            <a:hlinkClick r:id="rId2" tooltip="&quot;Montpellier ville duelle&quot;"/>
          </p:cNvPr>
          <p:cNvPicPr>
            <a:picLocks noGrp="1" noChangeAspect="1" noChangeArrowheads="1"/>
          </p:cNvPicPr>
          <p:nvPr>
            <p:ph type="subTitle" idx="1"/>
          </p:nvPr>
        </p:nvPicPr>
        <p:blipFill>
          <a:blip r:embed="rId3"/>
          <a:srcRect/>
          <a:stretch>
            <a:fillRect/>
          </a:stretch>
        </p:blipFill>
        <p:spPr>
          <a:xfrm>
            <a:off x="250825" y="476250"/>
            <a:ext cx="8713788" cy="5976938"/>
          </a:xfr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a:xfrm>
            <a:off x="457200" y="1600200"/>
            <a:ext cx="8229600" cy="4686320"/>
          </a:xfrm>
        </p:spPr>
        <p:txBody>
          <a:bodyPr>
            <a:normAutofit fontScale="62500" lnSpcReduction="20000"/>
          </a:bodyPr>
          <a:lstStyle/>
          <a:p>
            <a:r>
              <a:rPr lang="fr-FR" sz="3600" dirty="0" smtClean="0">
                <a:solidFill>
                  <a:schemeClr val="accent6"/>
                </a:solidFill>
              </a:rPr>
              <a:t>La ligne 1 du tramway</a:t>
            </a:r>
            <a:r>
              <a:rPr lang="fr-FR" sz="3600" dirty="0" smtClean="0">
                <a:solidFill>
                  <a:srgbClr val="00B0F0"/>
                </a:solidFill>
              </a:rPr>
              <a:t>, inaugurée en juin 2000, relie </a:t>
            </a:r>
            <a:r>
              <a:rPr lang="fr-FR" sz="3600" dirty="0" smtClean="0">
                <a:solidFill>
                  <a:srgbClr val="00B0F0"/>
                </a:solidFill>
                <a:hlinkClick r:id="rId2" tooltip="La Paillade"/>
              </a:rPr>
              <a:t>La </a:t>
            </a:r>
            <a:r>
              <a:rPr lang="fr-FR" sz="3600" dirty="0" err="1" smtClean="0">
                <a:solidFill>
                  <a:srgbClr val="00B0F0"/>
                </a:solidFill>
                <a:hlinkClick r:id="rId2" tooltip="La Paillade"/>
              </a:rPr>
              <a:t>Paillade</a:t>
            </a:r>
            <a:r>
              <a:rPr lang="fr-FR" sz="3600" dirty="0" smtClean="0">
                <a:solidFill>
                  <a:srgbClr val="00B0F0"/>
                </a:solidFill>
              </a:rPr>
              <a:t> au nord-ouest à la zone commerciale </a:t>
            </a:r>
            <a:r>
              <a:rPr lang="fr-FR" sz="3600" dirty="0" err="1" smtClean="0">
                <a:solidFill>
                  <a:srgbClr val="00B0F0"/>
                </a:solidFill>
                <a:hlinkClick r:id="rId3"/>
              </a:rPr>
              <a:t>Odysseum</a:t>
            </a:r>
            <a:r>
              <a:rPr lang="fr-FR" sz="3600" dirty="0" smtClean="0">
                <a:solidFill>
                  <a:srgbClr val="00B0F0"/>
                </a:solidFill>
              </a:rPr>
              <a:t> à l'est, elle passe par les hôpitaux et facultés au nord, puis en bordure du centre historique (</a:t>
            </a:r>
            <a:r>
              <a:rPr lang="fr-FR" sz="3600" dirty="0" smtClean="0">
                <a:solidFill>
                  <a:srgbClr val="00B0F0"/>
                </a:solidFill>
                <a:hlinkClick r:id="rId4" tooltip="Corum (Montpellier)"/>
              </a:rPr>
              <a:t>Corum</a:t>
            </a:r>
            <a:r>
              <a:rPr lang="fr-FR" sz="3600" dirty="0" smtClean="0">
                <a:solidFill>
                  <a:srgbClr val="00B0F0"/>
                </a:solidFill>
              </a:rPr>
              <a:t>, </a:t>
            </a:r>
            <a:r>
              <a:rPr lang="fr-FR" sz="3600" dirty="0" smtClean="0">
                <a:solidFill>
                  <a:srgbClr val="00B0F0"/>
                </a:solidFill>
                <a:hlinkClick r:id="rId5"/>
              </a:rPr>
              <a:t>place de la Comédie</a:t>
            </a:r>
            <a:r>
              <a:rPr lang="fr-FR" sz="3600" dirty="0" smtClean="0">
                <a:solidFill>
                  <a:srgbClr val="00B0F0"/>
                </a:solidFill>
              </a:rPr>
              <a:t>), par la </a:t>
            </a:r>
            <a:r>
              <a:rPr lang="fr-FR" sz="3600" dirty="0" smtClean="0">
                <a:solidFill>
                  <a:srgbClr val="00B0F0"/>
                </a:solidFill>
                <a:hlinkClick r:id="rId6" tooltip="Gare de Montpellier Saint-Roch"/>
              </a:rPr>
              <a:t>gare SNCF</a:t>
            </a:r>
            <a:r>
              <a:rPr lang="fr-FR" sz="3600" dirty="0" smtClean="0">
                <a:solidFill>
                  <a:srgbClr val="00B0F0"/>
                </a:solidFill>
              </a:rPr>
              <a:t> et les quartiers </a:t>
            </a:r>
            <a:r>
              <a:rPr lang="fr-FR" sz="3600" dirty="0" smtClean="0">
                <a:solidFill>
                  <a:srgbClr val="00B0F0"/>
                </a:solidFill>
                <a:hlinkClick r:id="rId7" tooltip="Antigone (Montpellier)"/>
              </a:rPr>
              <a:t>Antigone</a:t>
            </a:r>
            <a:r>
              <a:rPr lang="fr-FR" sz="3600" dirty="0" smtClean="0">
                <a:solidFill>
                  <a:srgbClr val="00B0F0"/>
                </a:solidFill>
              </a:rPr>
              <a:t> et </a:t>
            </a:r>
            <a:r>
              <a:rPr lang="fr-FR" sz="3600" dirty="0" smtClean="0">
                <a:solidFill>
                  <a:srgbClr val="00B0F0"/>
                </a:solidFill>
                <a:hlinkClick r:id="rId8" tooltip="Richter (Montpellier)"/>
              </a:rPr>
              <a:t>Richter</a:t>
            </a:r>
            <a:r>
              <a:rPr lang="fr-FR" sz="3600" dirty="0" smtClean="0">
                <a:solidFill>
                  <a:srgbClr val="00B0F0"/>
                </a:solidFill>
              </a:rPr>
              <a:t>. Elle a été prolongée en septembre 2009 vers l'extension de la zone commerciale et ludique d'</a:t>
            </a:r>
            <a:r>
              <a:rPr lang="fr-FR" sz="3600" dirty="0" err="1" smtClean="0">
                <a:solidFill>
                  <a:srgbClr val="00B0F0"/>
                </a:solidFill>
              </a:rPr>
              <a:t>Odysseum</a:t>
            </a:r>
            <a:r>
              <a:rPr lang="fr-FR" sz="3600" dirty="0" smtClean="0">
                <a:solidFill>
                  <a:srgbClr val="00B0F0"/>
                </a:solidFill>
              </a:rPr>
              <a:t>, et le sera prochainement au-delà vers le </a:t>
            </a:r>
            <a:r>
              <a:rPr lang="fr-FR" sz="3600" dirty="0" smtClean="0">
                <a:solidFill>
                  <a:srgbClr val="00B0F0"/>
                </a:solidFill>
                <a:hlinkClick r:id="rId9" tooltip="Zénith (spectacle)"/>
              </a:rPr>
              <a:t>Zénith Sud</a:t>
            </a:r>
            <a:r>
              <a:rPr lang="fr-FR" sz="3600" dirty="0" smtClean="0">
                <a:solidFill>
                  <a:srgbClr val="00B0F0"/>
                </a:solidFill>
              </a:rPr>
              <a:t> et le cimetière Saint-Étienne.</a:t>
            </a:r>
          </a:p>
          <a:p>
            <a:pPr lvl="0"/>
            <a:r>
              <a:rPr lang="fr-FR" sz="3600" dirty="0" smtClean="0">
                <a:solidFill>
                  <a:schemeClr val="accent6"/>
                </a:solidFill>
              </a:rPr>
              <a:t>La ligne 2 du tramway</a:t>
            </a:r>
            <a:r>
              <a:rPr lang="fr-FR" sz="3600" dirty="0" smtClean="0">
                <a:solidFill>
                  <a:srgbClr val="00B0F0"/>
                </a:solidFill>
              </a:rPr>
              <a:t>, qui relie les communes </a:t>
            </a:r>
            <a:r>
              <a:rPr lang="fr-FR" sz="3600" dirty="0" err="1" smtClean="0">
                <a:solidFill>
                  <a:srgbClr val="00B0F0"/>
                </a:solidFill>
              </a:rPr>
              <a:t>péri-urbaines</a:t>
            </a:r>
            <a:r>
              <a:rPr lang="fr-FR" sz="3600" dirty="0" smtClean="0">
                <a:solidFill>
                  <a:srgbClr val="00B0F0"/>
                </a:solidFill>
              </a:rPr>
              <a:t> de </a:t>
            </a:r>
            <a:r>
              <a:rPr lang="fr-FR" sz="3600" u="sng" dirty="0" err="1" smtClean="0">
                <a:solidFill>
                  <a:srgbClr val="00B0F0"/>
                </a:solidFill>
                <a:hlinkClick r:id="rId10"/>
              </a:rPr>
              <a:t>Jacou</a:t>
            </a:r>
            <a:r>
              <a:rPr lang="fr-FR" sz="3600" dirty="0" smtClean="0">
                <a:solidFill>
                  <a:srgbClr val="00B0F0"/>
                </a:solidFill>
              </a:rPr>
              <a:t>, </a:t>
            </a:r>
            <a:r>
              <a:rPr lang="fr-FR" sz="3600" u="sng" dirty="0" smtClean="0">
                <a:solidFill>
                  <a:srgbClr val="00B0F0"/>
                </a:solidFill>
                <a:hlinkClick r:id="rId11"/>
              </a:rPr>
              <a:t>Castelnau-le-Lez</a:t>
            </a:r>
            <a:r>
              <a:rPr lang="fr-FR" sz="3600" dirty="0" smtClean="0">
                <a:solidFill>
                  <a:srgbClr val="00B0F0"/>
                </a:solidFill>
              </a:rPr>
              <a:t> et </a:t>
            </a:r>
            <a:r>
              <a:rPr lang="fr-FR" sz="3600" u="sng" dirty="0" smtClean="0">
                <a:solidFill>
                  <a:srgbClr val="00B0F0"/>
                </a:solidFill>
                <a:hlinkClick r:id="rId12"/>
              </a:rPr>
              <a:t>Saint-Jean-de-Védas</a:t>
            </a:r>
            <a:r>
              <a:rPr lang="fr-FR" sz="3600" dirty="0" smtClean="0">
                <a:solidFill>
                  <a:srgbClr val="00B0F0"/>
                </a:solidFill>
              </a:rPr>
              <a:t>, en longeant le centre-ville selon un axe nord-est / sud-ouest. Son inauguration a eu lieu le 16 décembre 2006. Sa décoration extérieure évoque les "papiers peints à grosses fleurs" des années 1970.</a:t>
            </a:r>
          </a:p>
          <a:p>
            <a:endParaRPr lang="fr-FR"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a:xfrm>
            <a:off x="0" y="785794"/>
            <a:ext cx="9144000" cy="6072206"/>
          </a:xfrm>
        </p:spPr>
        <p:txBody>
          <a:bodyPr>
            <a:normAutofit fontScale="70000" lnSpcReduction="20000"/>
          </a:bodyPr>
          <a:lstStyle/>
          <a:p>
            <a:endParaRPr lang="fr-FR" dirty="0" smtClean="0"/>
          </a:p>
          <a:p>
            <a:pPr lvl="0"/>
            <a:r>
              <a:rPr lang="fr-FR" sz="3600" dirty="0" smtClean="0">
                <a:solidFill>
                  <a:schemeClr val="accent6"/>
                </a:solidFill>
              </a:rPr>
              <a:t>Deux autres </a:t>
            </a:r>
            <a:r>
              <a:rPr lang="fr-FR" sz="3600" dirty="0" smtClean="0">
                <a:solidFill>
                  <a:schemeClr val="accent6"/>
                </a:solidFill>
                <a:hlinkClick r:id="rId2" tooltip="Tramway de Montpellier"/>
              </a:rPr>
              <a:t>lignes de tramway</a:t>
            </a:r>
            <a:r>
              <a:rPr lang="fr-FR" sz="3600" dirty="0" smtClean="0">
                <a:solidFill>
                  <a:schemeClr val="accent6"/>
                </a:solidFill>
              </a:rPr>
              <a:t> </a:t>
            </a:r>
            <a:r>
              <a:rPr lang="fr-FR" sz="3600" dirty="0" smtClean="0"/>
              <a:t>sont en phase de construction ou de projet : </a:t>
            </a:r>
          </a:p>
          <a:p>
            <a:pPr lvl="1"/>
            <a:r>
              <a:rPr lang="fr-FR" sz="3600" dirty="0" smtClean="0"/>
              <a:t>la ligne 3, qui partira de la commune de </a:t>
            </a:r>
            <a:r>
              <a:rPr lang="fr-FR" sz="3600" dirty="0" err="1" smtClean="0">
                <a:hlinkClick r:id="rId3"/>
              </a:rPr>
              <a:t>Juvignac</a:t>
            </a:r>
            <a:r>
              <a:rPr lang="fr-FR" sz="3600" dirty="0" smtClean="0"/>
              <a:t> à l'ouest pour rejoindre, en traversant les quartiers ouest et sud de Montpellier puis se séparant en 2 branches, les communes de </a:t>
            </a:r>
            <a:r>
              <a:rPr lang="fr-FR" sz="3600" dirty="0" smtClean="0">
                <a:hlinkClick r:id="rId4"/>
              </a:rPr>
              <a:t>Lattes</a:t>
            </a:r>
            <a:r>
              <a:rPr lang="fr-FR" sz="3600" dirty="0" smtClean="0"/>
              <a:t> et </a:t>
            </a:r>
            <a:r>
              <a:rPr lang="fr-FR" sz="3600" dirty="0" smtClean="0">
                <a:hlinkClick r:id="rId5"/>
              </a:rPr>
              <a:t>Pérols</a:t>
            </a:r>
            <a:r>
              <a:rPr lang="fr-FR" sz="3600" dirty="0" smtClean="0"/>
              <a:t> au sud-sud-ouest. Sa livrée multicolore "fonds marins" est conçue par </a:t>
            </a:r>
            <a:r>
              <a:rPr lang="fr-FR" sz="3600" dirty="0" smtClean="0">
                <a:hlinkClick r:id="rId6"/>
              </a:rPr>
              <a:t>Christian Lacroix</a:t>
            </a:r>
            <a:r>
              <a:rPr lang="fr-FR" sz="3600" dirty="0" smtClean="0"/>
              <a:t>. Les travaux doivent commencer en mars 2009 pour une mise en service en 2012.</a:t>
            </a:r>
          </a:p>
          <a:p>
            <a:pPr lvl="1"/>
            <a:endParaRPr lang="fr-FR" dirty="0" smtClean="0"/>
          </a:p>
          <a:p>
            <a:pPr lvl="1"/>
            <a:r>
              <a:rPr lang="fr-FR" dirty="0" smtClean="0">
                <a:solidFill>
                  <a:schemeClr val="accent6"/>
                </a:solidFill>
              </a:rPr>
              <a:t>la ligne 5 </a:t>
            </a:r>
            <a:r>
              <a:rPr lang="fr-FR" dirty="0" smtClean="0"/>
              <a:t>(anciennement baptisée ligne 4), décidée il y a peu par le maire de Montpellier et par le président de l'agglomération, reliera le </a:t>
            </a:r>
            <a:r>
              <a:rPr lang="fr-FR" dirty="0" smtClean="0">
                <a:hlinkClick r:id="rId7" tooltip="Stade Yves-du-Manoir (Montpellier)"/>
              </a:rPr>
              <a:t>stade de rugby Yves-du-Manoir</a:t>
            </a:r>
            <a:r>
              <a:rPr lang="fr-FR" dirty="0" smtClean="0"/>
              <a:t> à l'ouest de la ville, à </a:t>
            </a:r>
            <a:r>
              <a:rPr lang="fr-FR" dirty="0" smtClean="0">
                <a:hlinkClick r:id="rId8"/>
              </a:rPr>
              <a:t>Clapiers</a:t>
            </a:r>
            <a:r>
              <a:rPr lang="fr-FR" dirty="0" smtClean="0"/>
              <a:t> au nord, en desservant le nouveau campus universitaire "Montpellier - Sud de France" et </a:t>
            </a:r>
            <a:r>
              <a:rPr lang="fr-FR" dirty="0" err="1" smtClean="0"/>
              <a:t>agropolis</a:t>
            </a:r>
            <a:r>
              <a:rPr lang="fr-FR" dirty="0" smtClean="0"/>
              <a:t>. Le tracé est prévu pour passer par les boulevards Henri IV - </a:t>
            </a:r>
            <a:r>
              <a:rPr lang="fr-FR" dirty="0" err="1" smtClean="0"/>
              <a:t>Peyrou</a:t>
            </a:r>
            <a:r>
              <a:rPr lang="fr-FR" dirty="0" smtClean="0"/>
              <a:t> - Jeu de Paume</a:t>
            </a:r>
            <a:r>
              <a:rPr lang="fr-FR" baseline="30000" dirty="0" smtClean="0">
                <a:hlinkClick r:id="rId9"/>
              </a:rPr>
              <a:t>[25]</a:t>
            </a:r>
            <a:r>
              <a:rPr lang="fr-FR" dirty="0" smtClean="0"/>
              <a:t>.</a:t>
            </a:r>
            <a:endParaRPr lang="fr-FR" sz="2400" dirty="0" smtClean="0"/>
          </a:p>
          <a:p>
            <a:pPr lvl="1"/>
            <a:r>
              <a:rPr lang="fr-FR" dirty="0" smtClean="0"/>
              <a:t>la ligne 4 ("la </a:t>
            </a:r>
            <a:r>
              <a:rPr lang="fr-FR" dirty="0" err="1" smtClean="0"/>
              <a:t>circulade</a:t>
            </a:r>
            <a:r>
              <a:rPr lang="fr-FR" dirty="0" smtClean="0"/>
              <a:t>") reprendra certaines portions des lignes 2 et 3, en particulier le tronçon longeant le Lez, pour dessiner une boucle à l'est et au sud du centre ville.</a:t>
            </a:r>
            <a:endParaRPr lang="fr-FR" sz="2400" dirty="0" smtClean="0"/>
          </a:p>
          <a:p>
            <a:endParaRPr lang="fr-FR"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1986" name="Picture 2"/>
          <p:cNvPicPr>
            <a:picLocks noGrp="1" noChangeAspect="1" noChangeArrowheads="1"/>
          </p:cNvPicPr>
          <p:nvPr>
            <p:ph idx="1"/>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pic>
        <p:nvPicPr>
          <p:cNvPr id="43010" name="Picture 2"/>
          <p:cNvPicPr>
            <a:picLocks noGrp="1" noChangeAspect="1" noChangeArrowheads="1"/>
          </p:cNvPicPr>
          <p:nvPr>
            <p:ph idx="1"/>
          </p:nvPr>
        </p:nvPicPr>
        <p:blipFill>
          <a:blip r:embed="rId2"/>
          <a:srcRect/>
          <a:stretch>
            <a:fillRect/>
          </a:stretch>
        </p:blipFill>
        <p:spPr bwMode="auto">
          <a:xfrm>
            <a:off x="0" y="0"/>
            <a:ext cx="9144000" cy="650083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54098"/>
          </a:xfrm>
        </p:spPr>
        <p:txBody>
          <a:bodyPr/>
          <a:lstStyle/>
          <a:p>
            <a:r>
              <a:rPr lang="fr-FR" b="1" dirty="0" smtClean="0"/>
              <a:t>En 1204</a:t>
            </a:r>
            <a:endParaRPr lang="fr-FR" dirty="0"/>
          </a:p>
        </p:txBody>
      </p:sp>
      <p:sp>
        <p:nvSpPr>
          <p:cNvPr id="3" name="Espace réservé du contenu 2"/>
          <p:cNvSpPr>
            <a:spLocks noGrp="1"/>
          </p:cNvSpPr>
          <p:nvPr>
            <p:ph idx="1"/>
          </p:nvPr>
        </p:nvSpPr>
        <p:spPr>
          <a:xfrm>
            <a:off x="0" y="1285860"/>
            <a:ext cx="8929718" cy="5572140"/>
          </a:xfrm>
        </p:spPr>
        <p:txBody>
          <a:bodyPr>
            <a:normAutofit fontScale="25000" lnSpcReduction="20000"/>
          </a:bodyPr>
          <a:lstStyle/>
          <a:p>
            <a:pPr algn="just"/>
            <a:r>
              <a:rPr lang="fr-FR" sz="11200" dirty="0" smtClean="0"/>
              <a:t>la ville devient espagnole suite au mariage de la fille de Guilhem VIII, Marie de Montpellier, avec Pierre d'Aragon. Elle sera revendue</a:t>
            </a:r>
          </a:p>
          <a:p>
            <a:pPr algn="just"/>
            <a:r>
              <a:rPr lang="fr-FR" sz="11200" dirty="0" smtClean="0"/>
              <a:t>Cette période marque aussi un développement économique et culturel de la ville. Les marchands de Montpellier traitaient avec l'Orient l'achat d'épices et de plantes thérapeutiques; les vertus de ces plantes étaient enseignées dans la toute nouvelle Université de médecine créée au XIIIème siècle. Des écoles de droit et d'art virent également le jour à cette époque. L'Université de Montpellier va se développer et son excellente réputation va attirer des étudiants de tout le Royaume (Rabelais y finit ses études de médecine en 1530)</a:t>
            </a:r>
            <a:r>
              <a:rPr lang="fr-FR" dirty="0" smtClean="0"/>
              <a:t>. </a:t>
            </a:r>
          </a:p>
          <a:p>
            <a:r>
              <a:rPr lang="fr-FR" dirty="0" smtClean="0"/>
              <a:t/>
            </a:r>
            <a:br>
              <a:rPr lang="fr-FR" dirty="0" smtClean="0"/>
            </a:br>
            <a:endParaRPr lang="fr-FR"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9091" name="Rectangle 3"/>
          <p:cNvSpPr>
            <a:spLocks noGrp="1" noChangeArrowheads="1"/>
          </p:cNvSpPr>
          <p:nvPr>
            <p:ph type="ctrTitle"/>
          </p:nvPr>
        </p:nvSpPr>
        <p:spPr>
          <a:xfrm>
            <a:off x="685800" y="1997075"/>
            <a:ext cx="7772400" cy="1431925"/>
          </a:xfrm>
        </p:spPr>
        <p:txBody>
          <a:bodyPr/>
          <a:lstStyle/>
          <a:p>
            <a:pPr eaLnBrk="1" hangingPunct="1">
              <a:defRPr/>
            </a:pPr>
            <a:endParaRPr lang="fr-FR" smtClean="0"/>
          </a:p>
        </p:txBody>
      </p:sp>
      <p:sp>
        <p:nvSpPr>
          <p:cNvPr id="89092" name="Rectangle 4"/>
          <p:cNvSpPr>
            <a:spLocks noGrp="1" noChangeArrowheads="1"/>
          </p:cNvSpPr>
          <p:nvPr>
            <p:ph type="subTitle" idx="1"/>
          </p:nvPr>
        </p:nvSpPr>
        <p:spPr/>
        <p:txBody>
          <a:bodyPr/>
          <a:lstStyle/>
          <a:p>
            <a:pPr eaLnBrk="1" hangingPunct="1">
              <a:defRPr/>
            </a:pPr>
            <a:endParaRPr lang="fr-FR" smtClean="0"/>
          </a:p>
        </p:txBody>
      </p:sp>
      <p:sp>
        <p:nvSpPr>
          <p:cNvPr id="89093" name="Rectangle 5"/>
          <p:cNvSpPr>
            <a:spLocks noChangeArrowheads="1"/>
          </p:cNvSpPr>
          <p:nvPr/>
        </p:nvSpPr>
        <p:spPr bwMode="auto">
          <a:xfrm>
            <a:off x="755650" y="0"/>
            <a:ext cx="7772400" cy="1470025"/>
          </a:xfrm>
          <a:prstGeom prst="rect">
            <a:avLst/>
          </a:prstGeom>
          <a:noFill/>
          <a:ln w="9525">
            <a:noFill/>
            <a:miter lim="800000"/>
            <a:headEnd/>
            <a:tailEnd/>
          </a:ln>
          <a:effectLst/>
        </p:spPr>
        <p:txBody>
          <a:bodyPr anchor="ctr"/>
          <a:lstStyle/>
          <a:p>
            <a:pPr algn="ctr">
              <a:defRPr/>
            </a:pPr>
            <a:r>
              <a:rPr lang="fr-FR" sz="4000">
                <a:solidFill>
                  <a:srgbClr val="FF0000"/>
                </a:solidFill>
                <a:effectLst>
                  <a:outerShdw blurRad="38100" dist="38100" dir="2700000" algn="tl">
                    <a:srgbClr val="000000"/>
                  </a:outerShdw>
                </a:effectLst>
                <a:cs typeface="Arial" charset="0"/>
              </a:rPr>
              <a:t>L</a:t>
            </a:r>
            <a:r>
              <a:rPr lang="fr-FR" sz="4000">
                <a:solidFill>
                  <a:srgbClr val="FF0000"/>
                </a:solidFill>
                <a:effectLst>
                  <a:outerShdw blurRad="38100" dist="38100" dir="2700000" algn="tl">
                    <a:srgbClr val="000000"/>
                  </a:outerShdw>
                </a:effectLst>
                <a:latin typeface="Arial"/>
                <a:cs typeface="Arial" charset="0"/>
              </a:rPr>
              <a:t>’</a:t>
            </a:r>
            <a:r>
              <a:rPr lang="fr-FR" sz="4000">
                <a:solidFill>
                  <a:srgbClr val="FF0000"/>
                </a:solidFill>
                <a:effectLst>
                  <a:outerShdw blurRad="38100" dist="38100" dir="2700000" algn="tl">
                    <a:srgbClr val="000000"/>
                  </a:outerShdw>
                </a:effectLst>
                <a:cs typeface="Arial" charset="0"/>
              </a:rPr>
              <a:t>organisation de la ville pour les 15ans a venir</a:t>
            </a:r>
            <a:endParaRPr lang="en-US" sz="4000">
              <a:solidFill>
                <a:srgbClr val="FF0000"/>
              </a:solidFill>
              <a:effectLst>
                <a:outerShdw blurRad="38100" dist="38100" dir="2700000" algn="tl">
                  <a:srgbClr val="000000"/>
                </a:outerShdw>
              </a:effectLst>
              <a:cs typeface="Arial" charset="0"/>
            </a:endParaRPr>
          </a:p>
        </p:txBody>
      </p:sp>
      <p:sp>
        <p:nvSpPr>
          <p:cNvPr id="89094" name="Rectangle 6"/>
          <p:cNvSpPr>
            <a:spLocks noChangeArrowheads="1"/>
          </p:cNvSpPr>
          <p:nvPr/>
        </p:nvSpPr>
        <p:spPr bwMode="auto">
          <a:xfrm>
            <a:off x="250825" y="1628775"/>
            <a:ext cx="8569325" cy="5229225"/>
          </a:xfrm>
          <a:prstGeom prst="rect">
            <a:avLst/>
          </a:prstGeom>
          <a:noFill/>
          <a:ln w="9525">
            <a:noFill/>
            <a:miter lim="800000"/>
            <a:headEnd/>
            <a:tailEnd/>
          </a:ln>
          <a:effectLst/>
        </p:spPr>
        <p:txBody>
          <a:bodyPr/>
          <a:lstStyle/>
          <a:p>
            <a:pPr algn="l">
              <a:spcBef>
                <a:spcPct val="20000"/>
              </a:spcBef>
              <a:buClr>
                <a:schemeClr val="hlink"/>
              </a:buClr>
              <a:buSzPct val="120000"/>
              <a:defRPr/>
            </a:pPr>
            <a:r>
              <a:rPr lang="fr-FR" sz="2400" dirty="0">
                <a:solidFill>
                  <a:schemeClr val="bg1"/>
                </a:solidFill>
                <a:effectLst>
                  <a:outerShdw blurRad="38100" dist="38100" dir="2700000" algn="tl">
                    <a:srgbClr val="000000"/>
                  </a:outerShdw>
                </a:effectLst>
                <a:latin typeface="Times New Roman" pitchFamily="18" charset="0"/>
                <a:cs typeface="Times New Roman" pitchFamily="18" charset="0"/>
              </a:rPr>
              <a:t>Montpellier est aujourd'hui la 8 </a:t>
            </a:r>
            <a:r>
              <a:rPr lang="fr-FR" sz="2400" dirty="0" err="1">
                <a:solidFill>
                  <a:schemeClr val="bg1"/>
                </a:solidFill>
                <a:effectLst>
                  <a:outerShdw blurRad="38100" dist="38100" dir="2700000" algn="tl">
                    <a:srgbClr val="000000"/>
                  </a:outerShdw>
                </a:effectLst>
                <a:latin typeface="Times New Roman" pitchFamily="18" charset="0"/>
                <a:cs typeface="Times New Roman" pitchFamily="18" charset="0"/>
              </a:rPr>
              <a:t>eme</a:t>
            </a:r>
            <a:r>
              <a:rPr lang="fr-FR" sz="2400" dirty="0">
                <a:solidFill>
                  <a:schemeClr val="bg1"/>
                </a:solidFill>
                <a:effectLst>
                  <a:outerShdw blurRad="38100" dist="38100" dir="2700000" algn="tl">
                    <a:srgbClr val="000000"/>
                  </a:outerShdw>
                </a:effectLst>
                <a:latin typeface="Times New Roman" pitchFamily="18" charset="0"/>
                <a:cs typeface="Times New Roman" pitchFamily="18" charset="0"/>
              </a:rPr>
              <a:t> ville de France, elle accueillera pré de 4000 nouveaux habitants chaque année, cette croissance démographique doit être maîtrisée et organisée à l’échelle de l’agglomération. logement, transport, développement économique , durabilité doivent être anticiper , après l’adoption du schéma de cohérence territoriale de Montpellier, la ville a approuvé la 2 mars 2006 son plan locale d’urbanisme qui est le document fondateur de l’aménagement du territoire communal, le POS est modifié, et on va vers une nouvelles stratégie d’aménagement du territoire communal, c’est les ZAC (zone d’aménagement concerté)dont l’enjeu essentiel est la maîtrise du foncier , la ville constitue alors d’importantes réserves foncières, vue qu’elle a acquis 25 hectares appartenant à l’armée, qui permettent aujourd'hui de poursuivre cette politique d’urbanisme.</a:t>
            </a:r>
            <a:endParaRPr lang="en-US" sz="2400" dirty="0">
              <a:solidFill>
                <a:schemeClr val="bg1"/>
              </a:solidFill>
              <a:effectLst>
                <a:outerShdw blurRad="38100" dist="38100" dir="2700000" algn="tl">
                  <a:srgbClr val="000000"/>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endParaRPr lang="fr-FR"/>
          </a:p>
        </p:txBody>
      </p:sp>
      <p:pic>
        <p:nvPicPr>
          <p:cNvPr id="5" name="Image 4"/>
          <p:cNvPicPr/>
          <p:nvPr/>
        </p:nvPicPr>
        <p:blipFill>
          <a:blip r:embed="rId2"/>
          <a:srcRect/>
          <a:stretch>
            <a:fillRect/>
          </a:stretch>
        </p:blipFill>
        <p:spPr bwMode="auto">
          <a:xfrm>
            <a:off x="1357290" y="0"/>
            <a:ext cx="6143668" cy="3762361"/>
          </a:xfrm>
          <a:prstGeom prst="rect">
            <a:avLst/>
          </a:prstGeom>
          <a:noFill/>
          <a:ln w="9525">
            <a:noFill/>
            <a:miter lim="800000"/>
            <a:headEnd/>
            <a:tailEnd/>
          </a:ln>
        </p:spPr>
      </p:pic>
      <p:pic>
        <p:nvPicPr>
          <p:cNvPr id="6" name="Image 5"/>
          <p:cNvPicPr/>
          <p:nvPr/>
        </p:nvPicPr>
        <p:blipFill>
          <a:blip r:embed="rId3"/>
          <a:srcRect/>
          <a:stretch>
            <a:fillRect/>
          </a:stretch>
        </p:blipFill>
        <p:spPr bwMode="auto">
          <a:xfrm>
            <a:off x="1357290" y="3714752"/>
            <a:ext cx="6143668" cy="3143248"/>
          </a:xfrm>
          <a:prstGeom prst="rect">
            <a:avLst/>
          </a:prstGeom>
          <a:noFill/>
          <a:ln w="9525">
            <a:noFill/>
            <a:miter lim="800000"/>
            <a:headEnd/>
            <a:tailEnd/>
          </a:ln>
        </p:spPr>
      </p:pic>
      <p:sp>
        <p:nvSpPr>
          <p:cNvPr id="10" name="Rectangle 9"/>
          <p:cNvSpPr/>
          <p:nvPr/>
        </p:nvSpPr>
        <p:spPr>
          <a:xfrm rot="10800000" flipV="1">
            <a:off x="7707999" y="4931043"/>
            <a:ext cx="1428760" cy="369332"/>
          </a:xfrm>
          <a:prstGeom prst="rect">
            <a:avLst/>
          </a:prstGeom>
        </p:spPr>
        <p:txBody>
          <a:bodyPr wrap="square">
            <a:spAutoFit/>
          </a:bodyPr>
          <a:lstStyle/>
          <a:p>
            <a:r>
              <a:rPr lang="fr-FR" dirty="0"/>
              <a:t>Rue Chaptal</a:t>
            </a:r>
          </a:p>
        </p:txBody>
      </p:sp>
      <p:sp>
        <p:nvSpPr>
          <p:cNvPr id="11" name="Flèche droite 10"/>
          <p:cNvSpPr/>
          <p:nvPr/>
        </p:nvSpPr>
        <p:spPr>
          <a:xfrm rot="10800000">
            <a:off x="3286116" y="5072074"/>
            <a:ext cx="4286280" cy="1428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p:cNvSpPr/>
          <p:nvPr/>
        </p:nvSpPr>
        <p:spPr>
          <a:xfrm flipH="1">
            <a:off x="7643834" y="5929330"/>
            <a:ext cx="1785950" cy="923330"/>
          </a:xfrm>
          <a:prstGeom prst="rect">
            <a:avLst/>
          </a:prstGeom>
        </p:spPr>
        <p:txBody>
          <a:bodyPr wrap="square">
            <a:spAutoFit/>
          </a:bodyPr>
          <a:lstStyle/>
          <a:p>
            <a:r>
              <a:rPr lang="fr-FR" dirty="0"/>
              <a:t>Avenue </a:t>
            </a:r>
            <a:r>
              <a:rPr lang="fr-FR" dirty="0" err="1"/>
              <a:t>G.Clemenceau</a:t>
            </a:r>
            <a:endParaRPr lang="fr-FR" dirty="0"/>
          </a:p>
          <a:p>
            <a:r>
              <a:rPr lang="fr-FR" dirty="0"/>
              <a:t>Rue Rondelet</a:t>
            </a:r>
          </a:p>
        </p:txBody>
      </p:sp>
      <p:sp>
        <p:nvSpPr>
          <p:cNvPr id="13" name="Flèche droite 12"/>
          <p:cNvSpPr/>
          <p:nvPr/>
        </p:nvSpPr>
        <p:spPr>
          <a:xfrm rot="10800000">
            <a:off x="4143372" y="6143644"/>
            <a:ext cx="3500462" cy="142876"/>
          </a:xfrm>
          <a:prstGeom prst="right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Flèche droite 13"/>
          <p:cNvSpPr/>
          <p:nvPr/>
        </p:nvSpPr>
        <p:spPr>
          <a:xfrm rot="10800000">
            <a:off x="4214806" y="6572272"/>
            <a:ext cx="3376575" cy="1428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p:cNvSpPr/>
          <p:nvPr/>
        </p:nvSpPr>
        <p:spPr>
          <a:xfrm>
            <a:off x="0" y="4500571"/>
            <a:ext cx="1142976" cy="646331"/>
          </a:xfrm>
          <a:prstGeom prst="rect">
            <a:avLst/>
          </a:prstGeom>
        </p:spPr>
        <p:txBody>
          <a:bodyPr wrap="square">
            <a:spAutoFit/>
          </a:bodyPr>
          <a:lstStyle/>
          <a:p>
            <a:r>
              <a:rPr lang="fr-FR" dirty="0"/>
              <a:t>Ancienne Palissade</a:t>
            </a:r>
          </a:p>
        </p:txBody>
      </p:sp>
      <p:sp>
        <p:nvSpPr>
          <p:cNvPr id="16" name="Flèche droite 15"/>
          <p:cNvSpPr/>
          <p:nvPr/>
        </p:nvSpPr>
        <p:spPr>
          <a:xfrm>
            <a:off x="1000100" y="4786322"/>
            <a:ext cx="1357322" cy="1428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pour une image  2"/>
          <p:cNvSpPr>
            <a:spLocks noGrp="1"/>
          </p:cNvSpPr>
          <p:nvPr>
            <p:ph type="pic" idx="1"/>
          </p:nvPr>
        </p:nvSpPr>
        <p:spPr/>
      </p:sp>
      <p:sp>
        <p:nvSpPr>
          <p:cNvPr id="4" name="Espace réservé du texte 3"/>
          <p:cNvSpPr>
            <a:spLocks noGrp="1"/>
          </p:cNvSpPr>
          <p:nvPr>
            <p:ph type="body" sz="half" idx="2"/>
          </p:nvPr>
        </p:nvSpPr>
        <p:spPr/>
        <p:txBody>
          <a:bodyPr/>
          <a:lstStyle/>
          <a:p>
            <a:endParaRPr lang="fr-FR" dirty="0"/>
          </a:p>
        </p:txBody>
      </p:sp>
      <p:pic>
        <p:nvPicPr>
          <p:cNvPr id="1027" name="Picture 3"/>
          <p:cNvPicPr>
            <a:picLocks noChangeAspect="1" noChangeArrowheads="1"/>
          </p:cNvPicPr>
          <p:nvPr/>
        </p:nvPicPr>
        <p:blipFill>
          <a:blip r:embed="rId2"/>
          <a:srcRect/>
          <a:stretch>
            <a:fillRect/>
          </a:stretch>
        </p:blipFill>
        <p:spPr bwMode="auto">
          <a:xfrm>
            <a:off x="1357290" y="142852"/>
            <a:ext cx="6715172" cy="1857379"/>
          </a:xfrm>
          <a:prstGeom prst="rect">
            <a:avLst/>
          </a:prstGeom>
          <a:noFill/>
          <a:ln w="9525">
            <a:noFill/>
            <a:miter lim="800000"/>
            <a:headEnd/>
            <a:tailEnd/>
          </a:ln>
          <a:effectLst/>
        </p:spPr>
      </p:pic>
      <p:pic>
        <p:nvPicPr>
          <p:cNvPr id="1029" name="Picture 5"/>
          <p:cNvPicPr>
            <a:picLocks noChangeAspect="1" noChangeArrowheads="1"/>
          </p:cNvPicPr>
          <p:nvPr/>
        </p:nvPicPr>
        <p:blipFill>
          <a:blip r:embed="rId3"/>
          <a:srcRect/>
          <a:stretch>
            <a:fillRect/>
          </a:stretch>
        </p:blipFill>
        <p:spPr bwMode="auto">
          <a:xfrm>
            <a:off x="1357291" y="2000240"/>
            <a:ext cx="6715172" cy="1285875"/>
          </a:xfrm>
          <a:prstGeom prst="rect">
            <a:avLst/>
          </a:prstGeom>
          <a:noFill/>
          <a:ln w="9525">
            <a:noFill/>
            <a:miter lim="800000"/>
            <a:headEnd/>
            <a:tailEnd/>
          </a:ln>
          <a:effectLst/>
        </p:spPr>
      </p:pic>
      <p:pic>
        <p:nvPicPr>
          <p:cNvPr id="1030" name="Picture 6"/>
          <p:cNvPicPr>
            <a:picLocks noChangeAspect="1" noChangeArrowheads="1"/>
          </p:cNvPicPr>
          <p:nvPr/>
        </p:nvPicPr>
        <p:blipFill>
          <a:blip r:embed="rId4"/>
          <a:srcRect/>
          <a:stretch>
            <a:fillRect/>
          </a:stretch>
        </p:blipFill>
        <p:spPr bwMode="auto">
          <a:xfrm>
            <a:off x="1357291" y="3286124"/>
            <a:ext cx="6715172" cy="1285875"/>
          </a:xfrm>
          <a:prstGeom prst="rect">
            <a:avLst/>
          </a:prstGeom>
          <a:noFill/>
          <a:ln w="9525">
            <a:noFill/>
            <a:miter lim="800000"/>
            <a:headEnd/>
            <a:tailEnd/>
          </a:ln>
          <a:effectLst/>
        </p:spPr>
      </p:pic>
      <p:pic>
        <p:nvPicPr>
          <p:cNvPr id="1031" name="Picture 7"/>
          <p:cNvPicPr>
            <a:picLocks noChangeAspect="1" noChangeArrowheads="1"/>
          </p:cNvPicPr>
          <p:nvPr/>
        </p:nvPicPr>
        <p:blipFill>
          <a:blip r:embed="rId5"/>
          <a:srcRect/>
          <a:stretch>
            <a:fillRect/>
          </a:stretch>
        </p:blipFill>
        <p:spPr bwMode="auto">
          <a:xfrm>
            <a:off x="1357291" y="4572008"/>
            <a:ext cx="6715172" cy="1857388"/>
          </a:xfrm>
          <a:prstGeom prst="rect">
            <a:avLst/>
          </a:prstGeom>
          <a:noFill/>
          <a:ln w="9525">
            <a:noFill/>
            <a:miter lim="800000"/>
            <a:headEnd/>
            <a:tailEnd/>
          </a:ln>
          <a:effectLst/>
        </p:spPr>
      </p:pic>
      <p:sp>
        <p:nvSpPr>
          <p:cNvPr id="11" name="Rectangle 10"/>
          <p:cNvSpPr/>
          <p:nvPr/>
        </p:nvSpPr>
        <p:spPr>
          <a:xfrm>
            <a:off x="8160205" y="2571744"/>
            <a:ext cx="983795" cy="369332"/>
          </a:xfrm>
          <a:prstGeom prst="rect">
            <a:avLst/>
          </a:prstGeom>
        </p:spPr>
        <p:txBody>
          <a:bodyPr wrap="square">
            <a:spAutoFit/>
          </a:bodyPr>
          <a:lstStyle/>
          <a:p>
            <a:r>
              <a:rPr lang="fr-FR" dirty="0">
                <a:solidFill>
                  <a:schemeClr val="accent6">
                    <a:lumMod val="60000"/>
                    <a:lumOff val="40000"/>
                  </a:schemeClr>
                </a:solidFill>
              </a:rPr>
              <a:t>Le Cours</a:t>
            </a:r>
          </a:p>
        </p:txBody>
      </p:sp>
      <p:sp>
        <p:nvSpPr>
          <p:cNvPr id="12" name="Rectangle 11"/>
          <p:cNvSpPr/>
          <p:nvPr/>
        </p:nvSpPr>
        <p:spPr>
          <a:xfrm>
            <a:off x="8143900" y="3571876"/>
            <a:ext cx="1571636" cy="646331"/>
          </a:xfrm>
          <a:prstGeom prst="rect">
            <a:avLst/>
          </a:prstGeom>
        </p:spPr>
        <p:txBody>
          <a:bodyPr wrap="square">
            <a:spAutoFit/>
          </a:bodyPr>
          <a:lstStyle/>
          <a:p>
            <a:r>
              <a:rPr lang="fr-FR" dirty="0">
                <a:solidFill>
                  <a:schemeClr val="accent6">
                    <a:lumMod val="60000"/>
                    <a:lumOff val="40000"/>
                  </a:schemeClr>
                </a:solidFill>
              </a:rPr>
              <a:t>Rue</a:t>
            </a:r>
          </a:p>
          <a:p>
            <a:r>
              <a:rPr lang="fr-FR" dirty="0">
                <a:solidFill>
                  <a:schemeClr val="accent6">
                    <a:lumMod val="60000"/>
                    <a:lumOff val="40000"/>
                  </a:schemeClr>
                </a:solidFill>
              </a:rPr>
              <a:t>Rondelet</a:t>
            </a:r>
          </a:p>
        </p:txBody>
      </p:sp>
      <p:sp>
        <p:nvSpPr>
          <p:cNvPr id="13" name="Rectangle 12"/>
          <p:cNvSpPr/>
          <p:nvPr/>
        </p:nvSpPr>
        <p:spPr>
          <a:xfrm>
            <a:off x="0" y="714357"/>
            <a:ext cx="1285852" cy="646331"/>
          </a:xfrm>
          <a:prstGeom prst="rect">
            <a:avLst/>
          </a:prstGeom>
        </p:spPr>
        <p:txBody>
          <a:bodyPr wrap="square">
            <a:spAutoFit/>
          </a:bodyPr>
          <a:lstStyle/>
          <a:p>
            <a:r>
              <a:rPr lang="fr-FR" dirty="0">
                <a:solidFill>
                  <a:schemeClr val="accent6">
                    <a:lumMod val="60000"/>
                    <a:lumOff val="40000"/>
                  </a:schemeClr>
                </a:solidFill>
              </a:rPr>
              <a:t>Avenue de</a:t>
            </a:r>
          </a:p>
          <a:p>
            <a:r>
              <a:rPr lang="fr-FR" dirty="0">
                <a:solidFill>
                  <a:schemeClr val="accent6">
                    <a:lumMod val="60000"/>
                    <a:lumOff val="40000"/>
                  </a:schemeClr>
                </a:solidFill>
              </a:rPr>
              <a:t>Lodève</a:t>
            </a:r>
          </a:p>
        </p:txBody>
      </p:sp>
      <p:sp>
        <p:nvSpPr>
          <p:cNvPr id="14" name="Rectangle 13"/>
          <p:cNvSpPr/>
          <p:nvPr/>
        </p:nvSpPr>
        <p:spPr>
          <a:xfrm>
            <a:off x="0" y="1785927"/>
            <a:ext cx="1428728" cy="646331"/>
          </a:xfrm>
          <a:prstGeom prst="rect">
            <a:avLst/>
          </a:prstGeom>
        </p:spPr>
        <p:txBody>
          <a:bodyPr wrap="square">
            <a:spAutoFit/>
          </a:bodyPr>
          <a:lstStyle/>
          <a:p>
            <a:r>
              <a:rPr lang="fr-FR" dirty="0">
                <a:solidFill>
                  <a:schemeClr val="accent6">
                    <a:lumMod val="60000"/>
                    <a:lumOff val="40000"/>
                  </a:schemeClr>
                </a:solidFill>
              </a:rPr>
              <a:t>Parcelles de</a:t>
            </a:r>
          </a:p>
          <a:p>
            <a:r>
              <a:rPr lang="fr-FR" dirty="0">
                <a:solidFill>
                  <a:schemeClr val="accent6">
                    <a:lumMod val="60000"/>
                    <a:lumOff val="40000"/>
                  </a:schemeClr>
                </a:solidFill>
              </a:rPr>
              <a:t>Jardins</a:t>
            </a:r>
          </a:p>
        </p:txBody>
      </p:sp>
      <p:sp>
        <p:nvSpPr>
          <p:cNvPr id="16" name="Rectangle 15"/>
          <p:cNvSpPr/>
          <p:nvPr/>
        </p:nvSpPr>
        <p:spPr>
          <a:xfrm>
            <a:off x="0" y="3643315"/>
            <a:ext cx="1714480" cy="646331"/>
          </a:xfrm>
          <a:prstGeom prst="rect">
            <a:avLst/>
          </a:prstGeom>
        </p:spPr>
        <p:txBody>
          <a:bodyPr wrap="square">
            <a:spAutoFit/>
          </a:bodyPr>
          <a:lstStyle/>
          <a:p>
            <a:r>
              <a:rPr lang="fr-FR" dirty="0">
                <a:solidFill>
                  <a:schemeClr val="accent6">
                    <a:lumMod val="60000"/>
                    <a:lumOff val="40000"/>
                  </a:schemeClr>
                </a:solidFill>
              </a:rPr>
              <a:t>Avenue</a:t>
            </a:r>
          </a:p>
          <a:p>
            <a:r>
              <a:rPr lang="fr-FR" dirty="0">
                <a:solidFill>
                  <a:schemeClr val="accent6">
                    <a:lumMod val="60000"/>
                    <a:lumOff val="40000"/>
                  </a:schemeClr>
                </a:solidFill>
              </a:rPr>
              <a:t>G. Clemenceau</a:t>
            </a:r>
          </a:p>
        </p:txBody>
      </p:sp>
      <p:sp>
        <p:nvSpPr>
          <p:cNvPr id="17" name="Flèche droite 16"/>
          <p:cNvSpPr/>
          <p:nvPr/>
        </p:nvSpPr>
        <p:spPr>
          <a:xfrm rot="10800000">
            <a:off x="5000628" y="2714620"/>
            <a:ext cx="3143272"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Flèche droite 17"/>
          <p:cNvSpPr/>
          <p:nvPr/>
        </p:nvSpPr>
        <p:spPr>
          <a:xfrm rot="10800000">
            <a:off x="5143504" y="3714752"/>
            <a:ext cx="3000396" cy="1428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Flèche droite 18"/>
          <p:cNvSpPr/>
          <p:nvPr/>
        </p:nvSpPr>
        <p:spPr>
          <a:xfrm>
            <a:off x="1000100" y="1142984"/>
            <a:ext cx="2357454"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Flèche droite 19"/>
          <p:cNvSpPr/>
          <p:nvPr/>
        </p:nvSpPr>
        <p:spPr>
          <a:xfrm>
            <a:off x="1142976" y="2000240"/>
            <a:ext cx="3214710" cy="1428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Rectangle 20"/>
          <p:cNvSpPr/>
          <p:nvPr/>
        </p:nvSpPr>
        <p:spPr>
          <a:xfrm>
            <a:off x="1" y="2928934"/>
            <a:ext cx="1857355" cy="369332"/>
          </a:xfrm>
          <a:prstGeom prst="rect">
            <a:avLst/>
          </a:prstGeom>
        </p:spPr>
        <p:txBody>
          <a:bodyPr wrap="square">
            <a:spAutoFit/>
          </a:bodyPr>
          <a:lstStyle/>
          <a:p>
            <a:r>
              <a:rPr lang="fr-FR" dirty="0">
                <a:solidFill>
                  <a:schemeClr val="accent6">
                    <a:lumMod val="60000"/>
                    <a:lumOff val="40000"/>
                  </a:schemeClr>
                </a:solidFill>
              </a:rPr>
              <a:t>Rue Chaptal</a:t>
            </a:r>
          </a:p>
        </p:txBody>
      </p:sp>
      <p:sp>
        <p:nvSpPr>
          <p:cNvPr id="22" name="Flèche droite 21"/>
          <p:cNvSpPr/>
          <p:nvPr/>
        </p:nvSpPr>
        <p:spPr>
          <a:xfrm>
            <a:off x="1214414" y="3143248"/>
            <a:ext cx="2928958" cy="1428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Flèche droite 22"/>
          <p:cNvSpPr/>
          <p:nvPr/>
        </p:nvSpPr>
        <p:spPr>
          <a:xfrm>
            <a:off x="1142976" y="3786190"/>
            <a:ext cx="3500462" cy="1428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pic>
        <p:nvPicPr>
          <p:cNvPr id="2050" name="Picture 2"/>
          <p:cNvPicPr>
            <a:picLocks noChangeAspect="1" noChangeArrowheads="1"/>
          </p:cNvPicPr>
          <p:nvPr/>
        </p:nvPicPr>
        <p:blipFill>
          <a:blip r:embed="rId2"/>
          <a:srcRect/>
          <a:stretch>
            <a:fillRect/>
          </a:stretch>
        </p:blipFill>
        <p:spPr bwMode="auto">
          <a:xfrm>
            <a:off x="0" y="0"/>
            <a:ext cx="7643834" cy="2500306"/>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0" y="2500306"/>
            <a:ext cx="7643834" cy="1714512"/>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a:srcRect/>
          <a:stretch>
            <a:fillRect/>
          </a:stretch>
        </p:blipFill>
        <p:spPr bwMode="auto">
          <a:xfrm>
            <a:off x="0" y="4214818"/>
            <a:ext cx="7643834" cy="2643182"/>
          </a:xfrm>
          <a:prstGeom prst="rect">
            <a:avLst/>
          </a:prstGeom>
          <a:noFill/>
          <a:ln w="9525">
            <a:noFill/>
            <a:miter lim="800000"/>
            <a:headEnd/>
            <a:tailEnd/>
          </a:ln>
          <a:effectLst/>
        </p:spPr>
      </p:pic>
      <p:sp>
        <p:nvSpPr>
          <p:cNvPr id="8" name="Rectangle 7"/>
          <p:cNvSpPr/>
          <p:nvPr/>
        </p:nvSpPr>
        <p:spPr>
          <a:xfrm>
            <a:off x="7929586" y="2000240"/>
            <a:ext cx="1214414" cy="646331"/>
          </a:xfrm>
          <a:prstGeom prst="rect">
            <a:avLst/>
          </a:prstGeom>
        </p:spPr>
        <p:txBody>
          <a:bodyPr wrap="square">
            <a:spAutoFit/>
          </a:bodyPr>
          <a:lstStyle/>
          <a:p>
            <a:r>
              <a:rPr lang="fr-FR" dirty="0"/>
              <a:t>Avenue de</a:t>
            </a:r>
          </a:p>
          <a:p>
            <a:r>
              <a:rPr lang="fr-FR" dirty="0"/>
              <a:t>Lodève</a:t>
            </a:r>
          </a:p>
        </p:txBody>
      </p:sp>
      <p:sp>
        <p:nvSpPr>
          <p:cNvPr id="9" name="Flèche droite 8"/>
          <p:cNvSpPr/>
          <p:nvPr/>
        </p:nvSpPr>
        <p:spPr>
          <a:xfrm rot="10800000">
            <a:off x="785786" y="2214554"/>
            <a:ext cx="7215238" cy="214314"/>
          </a:xfrm>
          <a:prstGeom prst="rightArrow">
            <a:avLst>
              <a:gd name="adj1" fmla="val 50000"/>
              <a:gd name="adj2" fmla="val 4487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p:cNvSpPr/>
          <p:nvPr/>
        </p:nvSpPr>
        <p:spPr>
          <a:xfrm>
            <a:off x="7929586" y="2714621"/>
            <a:ext cx="1214414" cy="646331"/>
          </a:xfrm>
          <a:prstGeom prst="rect">
            <a:avLst/>
          </a:prstGeom>
        </p:spPr>
        <p:txBody>
          <a:bodyPr wrap="square">
            <a:spAutoFit/>
          </a:bodyPr>
          <a:lstStyle/>
          <a:p>
            <a:r>
              <a:rPr lang="fr-FR" dirty="0"/>
              <a:t>Parcelle en</a:t>
            </a:r>
          </a:p>
          <a:p>
            <a:r>
              <a:rPr lang="fr-FR" dirty="0"/>
              <a:t>lanières</a:t>
            </a:r>
          </a:p>
        </p:txBody>
      </p:sp>
      <p:sp>
        <p:nvSpPr>
          <p:cNvPr id="11" name="Flèche droite 10"/>
          <p:cNvSpPr/>
          <p:nvPr/>
        </p:nvSpPr>
        <p:spPr>
          <a:xfrm rot="10800000">
            <a:off x="1714480" y="2928934"/>
            <a:ext cx="6286544"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p:cNvSpPr/>
          <p:nvPr/>
        </p:nvSpPr>
        <p:spPr>
          <a:xfrm>
            <a:off x="8001024" y="3571876"/>
            <a:ext cx="1142976" cy="646331"/>
          </a:xfrm>
          <a:prstGeom prst="rect">
            <a:avLst/>
          </a:prstGeom>
        </p:spPr>
        <p:txBody>
          <a:bodyPr wrap="square">
            <a:spAutoFit/>
          </a:bodyPr>
          <a:lstStyle/>
          <a:p>
            <a:r>
              <a:rPr lang="fr-FR" dirty="0"/>
              <a:t>Ancienne</a:t>
            </a:r>
          </a:p>
          <a:p>
            <a:r>
              <a:rPr lang="fr-FR" dirty="0"/>
              <a:t>Caserne</a:t>
            </a:r>
          </a:p>
        </p:txBody>
      </p:sp>
      <p:sp>
        <p:nvSpPr>
          <p:cNvPr id="13" name="Flèche droite 12"/>
          <p:cNvSpPr/>
          <p:nvPr/>
        </p:nvSpPr>
        <p:spPr>
          <a:xfrm rot="10800000">
            <a:off x="1714480" y="3714752"/>
            <a:ext cx="6357982"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p:cNvSpPr/>
          <p:nvPr/>
        </p:nvSpPr>
        <p:spPr>
          <a:xfrm>
            <a:off x="7858148" y="4286256"/>
            <a:ext cx="1285852" cy="646331"/>
          </a:xfrm>
          <a:prstGeom prst="rect">
            <a:avLst/>
          </a:prstGeom>
        </p:spPr>
        <p:txBody>
          <a:bodyPr wrap="square">
            <a:spAutoFit/>
          </a:bodyPr>
          <a:lstStyle/>
          <a:p>
            <a:r>
              <a:rPr lang="fr-FR" dirty="0"/>
              <a:t>Cours</a:t>
            </a:r>
          </a:p>
          <a:p>
            <a:r>
              <a:rPr lang="fr-FR" dirty="0"/>
              <a:t>Gambetta</a:t>
            </a:r>
          </a:p>
        </p:txBody>
      </p:sp>
      <p:sp>
        <p:nvSpPr>
          <p:cNvPr id="15" name="Flèche droite 14"/>
          <p:cNvSpPr/>
          <p:nvPr/>
        </p:nvSpPr>
        <p:spPr>
          <a:xfrm rot="10800000">
            <a:off x="2928926" y="4500570"/>
            <a:ext cx="5000660"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p:cNvSpPr/>
          <p:nvPr/>
        </p:nvSpPr>
        <p:spPr>
          <a:xfrm>
            <a:off x="8143900" y="5643578"/>
            <a:ext cx="1000100" cy="646331"/>
          </a:xfrm>
          <a:prstGeom prst="rect">
            <a:avLst/>
          </a:prstGeom>
        </p:spPr>
        <p:txBody>
          <a:bodyPr wrap="square">
            <a:spAutoFit/>
          </a:bodyPr>
          <a:lstStyle/>
          <a:p>
            <a:r>
              <a:rPr lang="fr-FR" dirty="0"/>
              <a:t>Rue</a:t>
            </a:r>
          </a:p>
          <a:p>
            <a:r>
              <a:rPr lang="fr-FR" dirty="0"/>
              <a:t>Chaptal</a:t>
            </a:r>
          </a:p>
        </p:txBody>
      </p:sp>
      <p:sp>
        <p:nvSpPr>
          <p:cNvPr id="17" name="Flèche droite 16"/>
          <p:cNvSpPr/>
          <p:nvPr/>
        </p:nvSpPr>
        <p:spPr>
          <a:xfrm rot="10800000">
            <a:off x="1357290" y="5857892"/>
            <a:ext cx="6572296"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0" y="0"/>
            <a:ext cx="7215206" cy="2143116"/>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a:srcRect/>
          <a:stretch>
            <a:fillRect/>
          </a:stretch>
        </p:blipFill>
        <p:spPr bwMode="auto">
          <a:xfrm>
            <a:off x="0" y="2071678"/>
            <a:ext cx="7215206" cy="2428892"/>
          </a:xfrm>
          <a:prstGeom prst="rect">
            <a:avLst/>
          </a:prstGeom>
          <a:noFill/>
          <a:ln w="9525">
            <a:noFill/>
            <a:miter lim="800000"/>
            <a:headEnd/>
            <a:tailEnd/>
          </a:ln>
          <a:effectLst/>
        </p:spPr>
      </p:pic>
      <p:pic>
        <p:nvPicPr>
          <p:cNvPr id="3076" name="Picture 4"/>
          <p:cNvPicPr>
            <a:picLocks noChangeAspect="1" noChangeArrowheads="1"/>
          </p:cNvPicPr>
          <p:nvPr/>
        </p:nvPicPr>
        <p:blipFill>
          <a:blip r:embed="rId4"/>
          <a:srcRect/>
          <a:stretch>
            <a:fillRect/>
          </a:stretch>
        </p:blipFill>
        <p:spPr bwMode="auto">
          <a:xfrm>
            <a:off x="0" y="4500570"/>
            <a:ext cx="7215206" cy="2357430"/>
          </a:xfrm>
          <a:prstGeom prst="rect">
            <a:avLst/>
          </a:prstGeom>
          <a:noFill/>
          <a:ln w="9525">
            <a:noFill/>
            <a:miter lim="800000"/>
            <a:headEnd/>
            <a:tailEnd/>
          </a:ln>
          <a:effectLst/>
        </p:spPr>
      </p:pic>
      <p:sp>
        <p:nvSpPr>
          <p:cNvPr id="8" name="Rectangle 7"/>
          <p:cNvSpPr/>
          <p:nvPr/>
        </p:nvSpPr>
        <p:spPr>
          <a:xfrm>
            <a:off x="7715272" y="2071678"/>
            <a:ext cx="1214446" cy="646331"/>
          </a:xfrm>
          <a:prstGeom prst="rect">
            <a:avLst/>
          </a:prstGeom>
        </p:spPr>
        <p:txBody>
          <a:bodyPr wrap="square">
            <a:spAutoFit/>
          </a:bodyPr>
          <a:lstStyle/>
          <a:p>
            <a:r>
              <a:rPr lang="fr-FR" dirty="0"/>
              <a:t>Quartier des Saints</a:t>
            </a:r>
          </a:p>
        </p:txBody>
      </p:sp>
      <p:sp>
        <p:nvSpPr>
          <p:cNvPr id="9" name="Flèche droite 8"/>
          <p:cNvSpPr/>
          <p:nvPr/>
        </p:nvSpPr>
        <p:spPr>
          <a:xfrm rot="10800000" flipV="1">
            <a:off x="1714480" y="2285992"/>
            <a:ext cx="5857916"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p:cNvSpPr/>
          <p:nvPr/>
        </p:nvSpPr>
        <p:spPr>
          <a:xfrm>
            <a:off x="7715272" y="2714621"/>
            <a:ext cx="1214446" cy="646331"/>
          </a:xfrm>
          <a:prstGeom prst="rect">
            <a:avLst/>
          </a:prstGeom>
        </p:spPr>
        <p:txBody>
          <a:bodyPr wrap="square">
            <a:spAutoFit/>
          </a:bodyPr>
          <a:lstStyle/>
          <a:p>
            <a:r>
              <a:rPr lang="fr-FR" dirty="0"/>
              <a:t>Boulevard Renouvier</a:t>
            </a:r>
          </a:p>
        </p:txBody>
      </p:sp>
      <p:sp>
        <p:nvSpPr>
          <p:cNvPr id="11" name="Flèche droite 10"/>
          <p:cNvSpPr/>
          <p:nvPr/>
        </p:nvSpPr>
        <p:spPr>
          <a:xfrm rot="10800000">
            <a:off x="1571604" y="3571876"/>
            <a:ext cx="5929354" cy="357190"/>
          </a:xfrm>
          <a:prstGeom prst="rightArrow">
            <a:avLst>
              <a:gd name="adj1" fmla="val 42235"/>
              <a:gd name="adj2" fmla="val 11212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p:cNvSpPr/>
          <p:nvPr/>
        </p:nvSpPr>
        <p:spPr>
          <a:xfrm>
            <a:off x="7429520" y="3429000"/>
            <a:ext cx="1714480" cy="646331"/>
          </a:xfrm>
          <a:prstGeom prst="rect">
            <a:avLst/>
          </a:prstGeom>
        </p:spPr>
        <p:txBody>
          <a:bodyPr wrap="square">
            <a:spAutoFit/>
          </a:bodyPr>
          <a:lstStyle/>
          <a:p>
            <a:r>
              <a:rPr lang="fr-FR" dirty="0"/>
              <a:t>Ancienne Gare</a:t>
            </a:r>
          </a:p>
          <a:p>
            <a:r>
              <a:rPr lang="fr-FR" dirty="0"/>
              <a:t>Chaptal</a:t>
            </a:r>
          </a:p>
        </p:txBody>
      </p:sp>
      <p:sp>
        <p:nvSpPr>
          <p:cNvPr id="13" name="Rectangle 12"/>
          <p:cNvSpPr/>
          <p:nvPr/>
        </p:nvSpPr>
        <p:spPr>
          <a:xfrm>
            <a:off x="7643834" y="4286256"/>
            <a:ext cx="1500166" cy="369332"/>
          </a:xfrm>
          <a:prstGeom prst="rect">
            <a:avLst/>
          </a:prstGeom>
        </p:spPr>
        <p:txBody>
          <a:bodyPr wrap="square">
            <a:spAutoFit/>
          </a:bodyPr>
          <a:lstStyle/>
          <a:p>
            <a:r>
              <a:rPr lang="fr-FR" dirty="0"/>
              <a:t>Rue </a:t>
            </a:r>
            <a:r>
              <a:rPr lang="fr-FR" dirty="0" err="1"/>
              <a:t>E.Miche</a:t>
            </a:r>
            <a:endParaRPr lang="fr-FR" dirty="0"/>
          </a:p>
        </p:txBody>
      </p:sp>
      <p:sp>
        <p:nvSpPr>
          <p:cNvPr id="14" name="Flèche droite 13"/>
          <p:cNvSpPr/>
          <p:nvPr/>
        </p:nvSpPr>
        <p:spPr>
          <a:xfrm rot="10800000">
            <a:off x="2000232" y="2928934"/>
            <a:ext cx="5572164"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Flèche vers le bas 14"/>
          <p:cNvSpPr/>
          <p:nvPr/>
        </p:nvSpPr>
        <p:spPr>
          <a:xfrm rot="5400000">
            <a:off x="5464975" y="2536025"/>
            <a:ext cx="214314" cy="400052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p:cNvSpPr/>
          <p:nvPr/>
        </p:nvSpPr>
        <p:spPr>
          <a:xfrm>
            <a:off x="7429520" y="4643446"/>
            <a:ext cx="2214578" cy="369332"/>
          </a:xfrm>
          <a:prstGeom prst="rect">
            <a:avLst/>
          </a:prstGeom>
        </p:spPr>
        <p:txBody>
          <a:bodyPr wrap="square">
            <a:spAutoFit/>
          </a:bodyPr>
          <a:lstStyle/>
          <a:p>
            <a:r>
              <a:rPr lang="fr-FR" dirty="0"/>
              <a:t>Faubourg XIXème</a:t>
            </a:r>
          </a:p>
        </p:txBody>
      </p:sp>
      <p:sp>
        <p:nvSpPr>
          <p:cNvPr id="17" name="Flèche droite 16"/>
          <p:cNvSpPr/>
          <p:nvPr/>
        </p:nvSpPr>
        <p:spPr>
          <a:xfrm rot="10800000">
            <a:off x="2500298" y="4714884"/>
            <a:ext cx="4929222"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A la fin du 14ème siècle</a:t>
            </a:r>
            <a:endParaRPr lang="fr-FR" dirty="0"/>
          </a:p>
        </p:txBody>
      </p:sp>
      <p:sp>
        <p:nvSpPr>
          <p:cNvPr id="3" name="Espace réservé du contenu 2"/>
          <p:cNvSpPr>
            <a:spLocks noGrp="1"/>
          </p:cNvSpPr>
          <p:nvPr>
            <p:ph idx="1"/>
          </p:nvPr>
        </p:nvSpPr>
        <p:spPr/>
        <p:txBody>
          <a:bodyPr>
            <a:normAutofit fontScale="85000" lnSpcReduction="20000"/>
          </a:bodyPr>
          <a:lstStyle/>
          <a:p>
            <a:r>
              <a:rPr lang="fr-FR" dirty="0" smtClean="0"/>
              <a:t>Montpellier va connaître une période de déclin avec l'arrivée de catastrophes, telles que des épidémies de peste entrecoupées de périodes de famine, qui vont dévaster une partie de la population . </a:t>
            </a:r>
            <a:br>
              <a:rPr lang="fr-FR" dirty="0" smtClean="0"/>
            </a:br>
            <a:r>
              <a:rPr lang="fr-FR" dirty="0" smtClean="0"/>
              <a:t> Il faudra attendre le milieu du 15ème siècle avec l'installation de Jacques </a:t>
            </a:r>
            <a:r>
              <a:rPr lang="fr-FR" dirty="0" err="1" smtClean="0"/>
              <a:t>Coeur</a:t>
            </a:r>
            <a:r>
              <a:rPr lang="fr-FR" dirty="0" smtClean="0"/>
              <a:t>, l'argentier du roi Charles VII pour que le commerce redevienne florissant. Seulement, le rattachement de la Provence à la France en 1481 va marquer définitivement la fin de cet essor car Marseille va devenir le premier port de commerce avec l'Orient du Royaume.</a:t>
            </a:r>
            <a:br>
              <a:rPr lang="fr-FR" dirty="0" smtClean="0"/>
            </a:br>
            <a:r>
              <a:rPr lang="fr-FR" b="1" dirty="0" smtClean="0"/>
              <a:t/>
            </a:r>
            <a:br>
              <a:rPr lang="fr-FR" b="1" dirty="0" smtClean="0"/>
            </a:br>
            <a:endParaRPr lang="fr-F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Au 16ème siècle</a:t>
            </a:r>
            <a:endParaRPr lang="fr-FR" dirty="0"/>
          </a:p>
        </p:txBody>
      </p:sp>
      <p:sp>
        <p:nvSpPr>
          <p:cNvPr id="3" name="Espace réservé du contenu 2"/>
          <p:cNvSpPr>
            <a:spLocks noGrp="1"/>
          </p:cNvSpPr>
          <p:nvPr>
            <p:ph idx="1"/>
          </p:nvPr>
        </p:nvSpPr>
        <p:spPr/>
        <p:txBody>
          <a:bodyPr>
            <a:normAutofit fontScale="92500" lnSpcReduction="20000"/>
          </a:bodyPr>
          <a:lstStyle/>
          <a:p>
            <a:r>
              <a:rPr lang="fr-FR" dirty="0" smtClean="0"/>
              <a:t>l'arrivée de la Réforme à Montpellier</a:t>
            </a:r>
            <a:r>
              <a:rPr lang="fr-FR" b="1" dirty="0" smtClean="0"/>
              <a:t> </a:t>
            </a:r>
            <a:r>
              <a:rPr lang="fr-FR" dirty="0" smtClean="0"/>
              <a:t>va marquer le début d'une ère de luttes religieuses entre catholiques et protestants. </a:t>
            </a:r>
            <a:br>
              <a:rPr lang="fr-FR" dirty="0" smtClean="0"/>
            </a:br>
            <a:r>
              <a:rPr lang="fr-FR" dirty="0" smtClean="0"/>
              <a:t>Ils vont successivement prendre le contrôle de la ville jusqu'a l'intervention de Louis XIII en 1622. </a:t>
            </a:r>
            <a:br>
              <a:rPr lang="fr-FR" dirty="0" smtClean="0"/>
            </a:br>
            <a:r>
              <a:rPr lang="fr-FR" dirty="0" smtClean="0"/>
              <a:t/>
            </a:r>
            <a:br>
              <a:rPr lang="fr-FR" dirty="0" smtClean="0"/>
            </a:br>
            <a:r>
              <a:rPr lang="fr-FR" dirty="0" smtClean="0"/>
              <a:t>Ses troupes firent le siège de la ville durant trois mois, Richelieu construisit par la suite la citadelle pour surveiller la ville. Ce siège eut pour conséquence le départ de nombreux protestants au profit des Montpelliérains catholiques.</a:t>
            </a:r>
          </a:p>
          <a:p>
            <a:endParaRPr lang="fr-F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Louis XIV</a:t>
            </a:r>
            <a:endParaRPr lang="fr-FR" dirty="0"/>
          </a:p>
        </p:txBody>
      </p:sp>
      <p:sp>
        <p:nvSpPr>
          <p:cNvPr id="3" name="Espace réservé du contenu 2"/>
          <p:cNvSpPr>
            <a:spLocks noGrp="1"/>
          </p:cNvSpPr>
          <p:nvPr>
            <p:ph idx="1"/>
          </p:nvPr>
        </p:nvSpPr>
        <p:spPr/>
        <p:txBody>
          <a:bodyPr/>
          <a:lstStyle/>
          <a:p>
            <a:r>
              <a:rPr lang="fr-FR" dirty="0" smtClean="0"/>
              <a:t>dont la statue trône aujourd'hui sur la promenade du </a:t>
            </a:r>
            <a:r>
              <a:rPr lang="fr-FR" dirty="0" err="1" smtClean="0"/>
              <a:t>Peyrou</a:t>
            </a:r>
            <a:r>
              <a:rPr lang="fr-FR" dirty="0" smtClean="0"/>
              <a:t> va faire de Montpellier la capitale administrative du Haut-Languedoc. Le 17ème et le 18ème siècles furent alors le théâtre d'un fort développement architectural avec les travaux de célèbres architectes comme Daviler et les Giral. </a:t>
            </a:r>
            <a:br>
              <a:rPr lang="fr-FR" dirty="0" smtClean="0"/>
            </a:br>
            <a:endParaRPr lang="fr-F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normAutofit fontScale="77500" lnSpcReduction="20000"/>
          </a:bodyPr>
          <a:lstStyle/>
          <a:p>
            <a:r>
              <a:rPr lang="fr-FR" dirty="0" smtClean="0"/>
              <a:t>Ils construisirent la promenade du </a:t>
            </a:r>
            <a:r>
              <a:rPr lang="fr-FR" dirty="0" err="1" smtClean="0"/>
              <a:t>Peyrou</a:t>
            </a:r>
            <a:r>
              <a:rPr lang="fr-FR" dirty="0" smtClean="0"/>
              <a:t>, l'Esplanade et de nombreuses fontaines. De riches hôtels particuliers et églises (Saint Denis) ont également été construits par des hauts fonctionnaires et marchands durant cette période. </a:t>
            </a:r>
            <a:br>
              <a:rPr lang="fr-FR" dirty="0" smtClean="0"/>
            </a:br>
            <a:r>
              <a:rPr lang="fr-FR" dirty="0" smtClean="0"/>
              <a:t/>
            </a:r>
            <a:br>
              <a:rPr lang="fr-FR" dirty="0" smtClean="0"/>
            </a:br>
            <a:r>
              <a:rPr lang="fr-FR" dirty="0" smtClean="0"/>
              <a:t>Au 19ème siècle la viticulture va fortement se développer, favorisant ainsi un nouvel essor </a:t>
            </a:r>
            <a:r>
              <a:rPr lang="fr-FR" dirty="0" err="1" smtClean="0"/>
              <a:t>achitectural</a:t>
            </a:r>
            <a:r>
              <a:rPr lang="fr-FR" dirty="0" smtClean="0"/>
              <a:t> avec la construction du Palais de justice, de la gare et la reconstruction du théâtre mais aussi de nouvelles églises comme Sainte Anne et Saint Roch. La viticulture, prospère aujourd'hui en Languedoc, a connu une période noire avec le Phylloxera et les problèmes liés à la surproduction.</a:t>
            </a:r>
            <a:r>
              <a:rPr lang="fr-FR" b="1" dirty="0" smtClean="0"/>
              <a:t> </a:t>
            </a:r>
            <a:br>
              <a:rPr lang="fr-FR" b="1" dirty="0" smtClean="0"/>
            </a:br>
            <a:endParaRPr lang="fr-F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 La ville de Montpellier</a:t>
            </a:r>
            <a:endParaRPr lang="fr-FR" dirty="0"/>
          </a:p>
        </p:txBody>
      </p:sp>
      <p:sp>
        <p:nvSpPr>
          <p:cNvPr id="3" name="Espace réservé du contenu 2"/>
          <p:cNvSpPr>
            <a:spLocks noGrp="1"/>
          </p:cNvSpPr>
          <p:nvPr>
            <p:ph idx="1"/>
          </p:nvPr>
        </p:nvSpPr>
        <p:spPr/>
        <p:txBody>
          <a:bodyPr>
            <a:normAutofit fontScale="92500" lnSpcReduction="20000"/>
          </a:bodyPr>
          <a:lstStyle/>
          <a:p>
            <a:r>
              <a:rPr lang="fr-FR" dirty="0" smtClean="0"/>
              <a:t>connaît au 20ème siècle un accroissement important</a:t>
            </a:r>
            <a:r>
              <a:rPr lang="fr-FR" b="1" dirty="0" smtClean="0"/>
              <a:t> </a:t>
            </a:r>
            <a:r>
              <a:rPr lang="fr-FR" dirty="0" smtClean="0"/>
              <a:t>avec en premier lieu l'installation des "pieds noirs" en provenance d'Algérie suivi, à la fin du siècle, de la création de pôles économiques autour de la vieille ville. La </a:t>
            </a:r>
            <a:r>
              <a:rPr lang="fr-FR" dirty="0" err="1" smtClean="0"/>
              <a:t>Paillade</a:t>
            </a:r>
            <a:r>
              <a:rPr lang="fr-FR" dirty="0" smtClean="0"/>
              <a:t> (quartier résidentiel) est le résultat de cet accroissement soudain de la population. </a:t>
            </a:r>
            <a:br>
              <a:rPr lang="fr-FR" dirty="0" smtClean="0"/>
            </a:br>
            <a:r>
              <a:rPr lang="fr-FR" dirty="0" smtClean="0"/>
              <a:t> La ville va être à l'origine de nombreux projets urbains en réhabilitant des quartiers entiers ou en construisant de nouveaux à la périphérie de cette ville en permanente mutation. </a:t>
            </a:r>
          </a:p>
          <a:p>
            <a:endParaRPr lang="fr-F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b="1" dirty="0" smtClean="0"/>
              <a:t>Le quartier d'Antigone</a:t>
            </a:r>
            <a:endParaRPr lang="fr-FR" dirty="0"/>
          </a:p>
        </p:txBody>
      </p:sp>
      <p:sp>
        <p:nvSpPr>
          <p:cNvPr id="3" name="Espace réservé du contenu 2"/>
          <p:cNvSpPr>
            <a:spLocks noGrp="1"/>
          </p:cNvSpPr>
          <p:nvPr>
            <p:ph idx="1"/>
          </p:nvPr>
        </p:nvSpPr>
        <p:spPr/>
        <p:txBody>
          <a:bodyPr>
            <a:normAutofit fontScale="77500" lnSpcReduction="20000"/>
          </a:bodyPr>
          <a:lstStyle/>
          <a:p>
            <a:r>
              <a:rPr lang="fr-FR" dirty="0" smtClean="0"/>
              <a:t>part de la place de la comédie et du centre commercial du Polygone pour rallier le nouvel Hôtel de Région qui vit ainsi le jour. Suit ensuite le quartier de Port Marianne le long des rives du Lez. </a:t>
            </a:r>
            <a:br>
              <a:rPr lang="fr-FR" dirty="0" smtClean="0"/>
            </a:br>
            <a:r>
              <a:rPr lang="fr-FR" dirty="0" smtClean="0"/>
              <a:t> Pour développer le dynamisme économique de Montpellier, cinq grand pôles d'activités ont été créés. </a:t>
            </a:r>
            <a:r>
              <a:rPr lang="fr-FR" dirty="0" err="1" smtClean="0"/>
              <a:t>Euromédecine</a:t>
            </a:r>
            <a:r>
              <a:rPr lang="fr-FR" dirty="0" smtClean="0"/>
              <a:t> accueillant des laboratoires de recherche, </a:t>
            </a:r>
            <a:r>
              <a:rPr lang="fr-FR" dirty="0" err="1" smtClean="0"/>
              <a:t>Agropolis</a:t>
            </a:r>
            <a:r>
              <a:rPr lang="fr-FR" dirty="0" smtClean="0"/>
              <a:t> pour l'agro-alimentaire, </a:t>
            </a:r>
            <a:r>
              <a:rPr lang="fr-FR" dirty="0" err="1" smtClean="0"/>
              <a:t>Antenna</a:t>
            </a:r>
            <a:r>
              <a:rPr lang="fr-FR" dirty="0" smtClean="0"/>
              <a:t> pour le secteur audiovisuel aujourd'hui en plein développement, Héliopolis pour le développement du tourisme et de la culture très importants en Languedoc, et un pôle informatique s'est créé avec l'implantation d'IBM dans les années soixante suivi par l'entreprise Dell. </a:t>
            </a:r>
            <a:br>
              <a:rPr lang="fr-FR" dirty="0" smtClean="0"/>
            </a:br>
            <a:endParaRPr lang="fr-FR"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439</TotalTime>
  <Words>1341</Words>
  <Application>Microsoft Office PowerPoint</Application>
  <PresentationFormat>Affichage à l'écran (4:3)</PresentationFormat>
  <Paragraphs>88</Paragraphs>
  <Slides>34</Slides>
  <Notes>0</Notes>
  <HiddenSlides>0</HiddenSlides>
  <MMClips>0</MMClips>
  <ScaleCrop>false</ScaleCrop>
  <HeadingPairs>
    <vt:vector size="4" baseType="variant">
      <vt:variant>
        <vt:lpstr>Thème</vt:lpstr>
      </vt:variant>
      <vt:variant>
        <vt:i4>1</vt:i4>
      </vt:variant>
      <vt:variant>
        <vt:lpstr>Titres des diapositives</vt:lpstr>
      </vt:variant>
      <vt:variant>
        <vt:i4>34</vt:i4>
      </vt:variant>
    </vt:vector>
  </HeadingPairs>
  <TitlesOfParts>
    <vt:vector size="35" baseType="lpstr">
      <vt:lpstr>Thème Office</vt:lpstr>
      <vt:lpstr>Montpellier : un peu d'histoire ! </vt:lpstr>
      <vt:lpstr>Montpellier vit le jour au cours du XIème siècle</vt:lpstr>
      <vt:lpstr>En 1204</vt:lpstr>
      <vt:lpstr>A la fin du 14ème siècle</vt:lpstr>
      <vt:lpstr>Au 16ème siècle</vt:lpstr>
      <vt:lpstr>Louis XIV</vt:lpstr>
      <vt:lpstr>Diapositive 7</vt:lpstr>
      <vt:lpstr>• La ville de Montpellier</vt:lpstr>
      <vt:lpstr>Le quartier d'Antigone</vt:lpstr>
      <vt:lpstr>Situation</vt:lpstr>
      <vt:lpstr>Diapositive 11</vt:lpstr>
      <vt:lpstr>L’étalement urbain</vt:lpstr>
      <vt:lpstr>Diapositive 13</vt:lpstr>
      <vt:lpstr>Diapositive 14</vt:lpstr>
      <vt:lpstr>Diapositive 15</vt:lpstr>
      <vt:lpstr>Diapositive 16</vt:lpstr>
      <vt:lpstr>Montpellier est dotée de trois universités : </vt:lpstr>
      <vt:lpstr>Aujourd'hui, la ville de Montpellier est une capitale régionale administrative, économique et culturelle.</vt:lpstr>
      <vt:lpstr>Diapositive 19</vt:lpstr>
      <vt:lpstr>Diapositive 20</vt:lpstr>
      <vt:lpstr>Diapositive 21</vt:lpstr>
      <vt:lpstr>Diapositive 22</vt:lpstr>
      <vt:lpstr>Diapositive 23</vt:lpstr>
      <vt:lpstr>Diapositive 24</vt:lpstr>
      <vt:lpstr>Diapositive 25</vt:lpstr>
      <vt:lpstr>Diapositive 26</vt:lpstr>
      <vt:lpstr>Diapositive 27</vt:lpstr>
      <vt:lpstr>Diapositive 28</vt:lpstr>
      <vt:lpstr>Diapositive 29</vt:lpstr>
      <vt:lpstr>Diapositive 30</vt:lpstr>
      <vt:lpstr>Diapositive 31</vt:lpstr>
      <vt:lpstr>Diapositive 32</vt:lpstr>
      <vt:lpstr>Diapositive 33</vt:lpstr>
      <vt:lpstr>Diapositive 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Invité</dc:creator>
  <cp:lastModifiedBy>Invité</cp:lastModifiedBy>
  <cp:revision>51</cp:revision>
  <dcterms:created xsi:type="dcterms:W3CDTF">2002-04-05T09:43:19Z</dcterms:created>
  <dcterms:modified xsi:type="dcterms:W3CDTF">2002-04-20T14:10:10Z</dcterms:modified>
</cp:coreProperties>
</file>