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6" r:id="rId2"/>
    <p:sldId id="257" r:id="rId3"/>
    <p:sldId id="256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2E25E7"/>
    <a:srgbClr val="EF591D"/>
    <a:srgbClr val="D537B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13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7C5C6-221E-490C-A829-01C917E47C71}" type="datetimeFigureOut">
              <a:rPr lang="fr-FR" smtClean="0"/>
              <a:pPr/>
              <a:t>04/05/2010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3717C-81CD-45F0-BDFB-17766C16C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 à</a:t>
            </a:r>
            <a:r>
              <a:rPr lang="fr-FR" baseline="0" dirty="0" smtClean="0"/>
              <a:t> </a:t>
            </a:r>
            <a:r>
              <a:rPr lang="fr-FR" dirty="0" smtClean="0"/>
              <a:t>séparer note quartier à quatre unités urbaines comme est représenté à</a:t>
            </a:r>
            <a:r>
              <a:rPr lang="fr-FR" baseline="0" dirty="0" smtClean="0"/>
              <a:t> ce dessus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3717C-81CD-45F0-BDFB-17766C16C377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3717C-81CD-45F0-BDFB-17766C16C377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223F-344D-4723-925B-E08FB4669E1F}" type="datetimeFigureOut">
              <a:rPr lang="fr-FR" smtClean="0"/>
              <a:pPr/>
              <a:t>04/05/2010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4F9B-F241-46DB-BEAC-8C010E4C389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223F-344D-4723-925B-E08FB4669E1F}" type="datetimeFigureOut">
              <a:rPr lang="fr-FR" smtClean="0"/>
              <a:pPr/>
              <a:t>04/05/2010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4F9B-F241-46DB-BEAC-8C010E4C389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223F-344D-4723-925B-E08FB4669E1F}" type="datetimeFigureOut">
              <a:rPr lang="fr-FR" smtClean="0"/>
              <a:pPr/>
              <a:t>04/05/2010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4F9B-F241-46DB-BEAC-8C010E4C389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223F-344D-4723-925B-E08FB4669E1F}" type="datetimeFigureOut">
              <a:rPr lang="fr-FR" smtClean="0"/>
              <a:pPr/>
              <a:t>04/05/2010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4F9B-F241-46DB-BEAC-8C010E4C389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223F-344D-4723-925B-E08FB4669E1F}" type="datetimeFigureOut">
              <a:rPr lang="fr-FR" smtClean="0"/>
              <a:pPr/>
              <a:t>04/05/2010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4F9B-F241-46DB-BEAC-8C010E4C389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223F-344D-4723-925B-E08FB4669E1F}" type="datetimeFigureOut">
              <a:rPr lang="fr-FR" smtClean="0"/>
              <a:pPr/>
              <a:t>04/05/2010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4F9B-F241-46DB-BEAC-8C010E4C389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223F-344D-4723-925B-E08FB4669E1F}" type="datetimeFigureOut">
              <a:rPr lang="fr-FR" smtClean="0"/>
              <a:pPr/>
              <a:t>04/05/2010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4F9B-F241-46DB-BEAC-8C010E4C389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223F-344D-4723-925B-E08FB4669E1F}" type="datetimeFigureOut">
              <a:rPr lang="fr-FR" smtClean="0"/>
              <a:pPr/>
              <a:t>04/05/2010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4F9B-F241-46DB-BEAC-8C010E4C389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223F-344D-4723-925B-E08FB4669E1F}" type="datetimeFigureOut">
              <a:rPr lang="fr-FR" smtClean="0"/>
              <a:pPr/>
              <a:t>04/05/2010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4F9B-F241-46DB-BEAC-8C010E4C389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223F-344D-4723-925B-E08FB4669E1F}" type="datetimeFigureOut">
              <a:rPr lang="fr-FR" smtClean="0"/>
              <a:pPr/>
              <a:t>04/05/2010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4F9B-F241-46DB-BEAC-8C010E4C389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223F-344D-4723-925B-E08FB4669E1F}" type="datetimeFigureOut">
              <a:rPr lang="fr-FR" smtClean="0"/>
              <a:pPr/>
              <a:t>04/05/2010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4F9B-F241-46DB-BEAC-8C010E4C389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2223F-344D-4723-925B-E08FB4669E1F}" type="datetimeFigureOut">
              <a:rPr lang="fr-FR" smtClean="0"/>
              <a:pPr/>
              <a:t>04/05/2010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24F9B-F241-46DB-BEAC-8C010E4C389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214290"/>
            <a:ext cx="914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La république algérienne démocratique et populaire</a:t>
            </a:r>
          </a:p>
          <a:p>
            <a:pPr algn="ctr"/>
            <a:r>
              <a:rPr lang="fr-FR" dirty="0" smtClean="0"/>
              <a:t>Ministre de l’</a:t>
            </a:r>
            <a:r>
              <a:rPr lang="fr-FR" dirty="0" err="1" smtClean="0"/>
              <a:t>esiegnnement</a:t>
            </a:r>
            <a:r>
              <a:rPr lang="fr-FR" dirty="0" smtClean="0"/>
              <a:t> supérieure et de la recherche scientifique</a:t>
            </a:r>
          </a:p>
          <a:p>
            <a:r>
              <a:rPr lang="fr-FR" dirty="0" smtClean="0"/>
              <a:t>Université </a:t>
            </a:r>
            <a:r>
              <a:rPr lang="fr-FR" dirty="0" err="1" smtClean="0"/>
              <a:t>mentouri</a:t>
            </a:r>
            <a:r>
              <a:rPr lang="fr-FR" dirty="0" smtClean="0"/>
              <a:t> – Constantine-</a:t>
            </a:r>
          </a:p>
          <a:p>
            <a:r>
              <a:rPr lang="fr-FR" dirty="0" smtClean="0"/>
              <a:t>Faculté des sciènes de la terre                              département de gestion et technique urbaine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Exposé sur:</a:t>
            </a:r>
          </a:p>
          <a:p>
            <a:r>
              <a:rPr lang="fr-FR" dirty="0" smtClean="0"/>
              <a:t>                       </a:t>
            </a:r>
          </a:p>
          <a:p>
            <a:r>
              <a:rPr lang="fr-FR" dirty="0" smtClean="0"/>
              <a:t>                              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28596" y="2714620"/>
            <a:ext cx="8678594" cy="1292662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 Ségrégation </a:t>
            </a:r>
            <a:r>
              <a:rPr lang="fr-FR" sz="5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Socio Spatiale </a:t>
            </a:r>
            <a:endParaRPr lang="fr-FR" sz="24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r>
              <a:rPr lang="fr-FR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           </a:t>
            </a:r>
            <a:r>
              <a:rPr lang="fr-FR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Cas de belle vue</a:t>
            </a:r>
            <a:r>
              <a:rPr lang="fr-FR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(Constantine)</a:t>
            </a:r>
            <a:endParaRPr lang="fr-FR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4357694"/>
            <a:ext cx="892971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Réalisé par:                                                                                            dirigé par:</a:t>
            </a:r>
          </a:p>
          <a:p>
            <a:r>
              <a:rPr lang="fr-FR" dirty="0" smtClean="0"/>
              <a:t>- </a:t>
            </a:r>
            <a:r>
              <a:rPr lang="fr-FR" dirty="0" err="1" smtClean="0"/>
              <a:t>adjissi</a:t>
            </a:r>
            <a:r>
              <a:rPr lang="fr-FR" dirty="0" smtClean="0"/>
              <a:t> Abdelmadjid                                                                      Mme: </a:t>
            </a:r>
            <a:r>
              <a:rPr lang="fr-FR" dirty="0" err="1" smtClean="0"/>
              <a:t>boukail</a:t>
            </a:r>
            <a:r>
              <a:rPr lang="fr-FR" dirty="0" smtClean="0"/>
              <a:t> </a:t>
            </a:r>
            <a:r>
              <a:rPr lang="fr-FR" dirty="0" err="1" smtClean="0"/>
              <a:t>salima</a:t>
            </a:r>
            <a:r>
              <a:rPr lang="fr-FR" dirty="0" smtClean="0"/>
              <a:t>                                                                     </a:t>
            </a:r>
          </a:p>
          <a:p>
            <a:pPr>
              <a:buFontTx/>
              <a:buChar char="-"/>
            </a:pPr>
            <a:r>
              <a:rPr lang="fr-FR" dirty="0" smtClean="0"/>
              <a:t>Salim </a:t>
            </a:r>
            <a:r>
              <a:rPr lang="fr-FR" dirty="0" err="1" smtClean="0"/>
              <a:t>mokhtari</a:t>
            </a: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                                                                   année universitaire</a:t>
            </a:r>
          </a:p>
          <a:p>
            <a:pPr>
              <a:buFontTx/>
              <a:buChar char="-"/>
            </a:pPr>
            <a:r>
              <a:rPr lang="fr-FR" dirty="0" smtClean="0"/>
              <a:t>                                                                          2008-2009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214282" y="714356"/>
          <a:ext cx="8715408" cy="1857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426"/>
                <a:gridCol w="1339466"/>
                <a:gridCol w="1285884"/>
                <a:gridCol w="857256"/>
                <a:gridCol w="1071570"/>
                <a:gridCol w="785818"/>
                <a:gridCol w="1143008"/>
                <a:gridCol w="1142980"/>
              </a:tblGrid>
              <a:tr h="928694">
                <a:tc>
                  <a:txBody>
                    <a:bodyPr/>
                    <a:lstStyle/>
                    <a:p>
                      <a:r>
                        <a:rPr lang="fr-FR" dirty="0" smtClean="0"/>
                        <a:t>La surface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de population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de logement</a:t>
                      </a:r>
                      <a:r>
                        <a:rPr lang="fr-FR" baseline="0" dirty="0" smtClean="0"/>
                        <a:t>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TOP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    TOL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CSP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Taux de chômage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d’activités</a:t>
                      </a:r>
                      <a:endParaRPr lang="fr-FR" dirty="0"/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fr-FR" smtClean="0"/>
                        <a:t>166500</a:t>
                      </a:r>
                      <a:endParaRPr lang="fr-FR" dirty="0" smtClean="0"/>
                    </a:p>
                    <a:p>
                      <a:r>
                        <a:rPr lang="fr-FR" baseline="0" dirty="0" smtClean="0"/>
                        <a:t>        m².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2521 hab.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474 log.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0.015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5.31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214282" y="142852"/>
            <a:ext cx="2928958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Unité urbain n°01: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285720" y="3214686"/>
            <a:ext cx="2928958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Unité urbain n°02:</a:t>
            </a:r>
            <a:endParaRPr lang="fr-FR" sz="2400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214284" y="3857628"/>
          <a:ext cx="8715432" cy="2071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429"/>
                <a:gridCol w="1339461"/>
                <a:gridCol w="1285884"/>
                <a:gridCol w="857256"/>
                <a:gridCol w="1071570"/>
                <a:gridCol w="785818"/>
                <a:gridCol w="1071570"/>
                <a:gridCol w="1214444"/>
              </a:tblGrid>
              <a:tr h="1035851">
                <a:tc>
                  <a:txBody>
                    <a:bodyPr/>
                    <a:lstStyle/>
                    <a:p>
                      <a:r>
                        <a:rPr lang="fr-FR" dirty="0" smtClean="0"/>
                        <a:t>La surface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de population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de logement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CSP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Taux de chômage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d’activités</a:t>
                      </a:r>
                      <a:endParaRPr lang="fr-FR" dirty="0"/>
                    </a:p>
                  </a:txBody>
                  <a:tcPr/>
                </a:tc>
              </a:tr>
              <a:tr h="1035851">
                <a:tc>
                  <a:txBody>
                    <a:bodyPr/>
                    <a:lstStyle/>
                    <a:p>
                      <a:r>
                        <a:rPr lang="fr-FR" dirty="0" smtClean="0"/>
                        <a:t>333000</a:t>
                      </a:r>
                    </a:p>
                    <a:p>
                      <a:r>
                        <a:rPr lang="fr-FR" dirty="0" smtClean="0"/>
                        <a:t>      m²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4411 hab.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830 log.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0.013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5.31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7643834" y="6550223"/>
            <a:ext cx="1500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source: </a:t>
            </a:r>
            <a:r>
              <a:rPr lang="fr-FR" dirty="0" err="1" smtClean="0"/>
              <a:t>ens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14282" y="142852"/>
            <a:ext cx="2428892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Unité urbain n°03</a:t>
            </a:r>
            <a:endParaRPr lang="fr-FR" sz="2400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285720" y="1000108"/>
          <a:ext cx="8501120" cy="200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2"/>
                <a:gridCol w="1357322"/>
                <a:gridCol w="1285884"/>
                <a:gridCol w="857256"/>
                <a:gridCol w="714380"/>
                <a:gridCol w="857256"/>
                <a:gridCol w="1143008"/>
                <a:gridCol w="1285882"/>
              </a:tblGrid>
              <a:tr h="1000132">
                <a:tc>
                  <a:txBody>
                    <a:bodyPr/>
                    <a:lstStyle/>
                    <a:p>
                      <a:r>
                        <a:rPr lang="fr-FR" dirty="0" smtClean="0"/>
                        <a:t>La surface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de populations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de logements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CSP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Taux de chômage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d’activités</a:t>
                      </a:r>
                      <a:endParaRPr lang="fr-FR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fr-FR" dirty="0" smtClean="0"/>
                        <a:t>277500</a:t>
                      </a:r>
                    </a:p>
                    <a:p>
                      <a:r>
                        <a:rPr lang="fr-FR" dirty="0" smtClean="0"/>
                        <a:t>     m²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3781 hab.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711 log.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0.013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5.31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85720" y="4786322"/>
          <a:ext cx="8501128" cy="178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1285884"/>
                <a:gridCol w="1285884"/>
                <a:gridCol w="857256"/>
                <a:gridCol w="857256"/>
                <a:gridCol w="1000132"/>
                <a:gridCol w="1143008"/>
                <a:gridCol w="1143014"/>
              </a:tblGrid>
              <a:tr h="892975">
                <a:tc>
                  <a:txBody>
                    <a:bodyPr/>
                    <a:lstStyle/>
                    <a:p>
                      <a:r>
                        <a:rPr lang="fr-FR" dirty="0" smtClean="0"/>
                        <a:t>La surface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de population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de logement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CSP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Taux de chômage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d’activités</a:t>
                      </a:r>
                      <a:endParaRPr lang="fr-FR" dirty="0"/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r>
                        <a:rPr lang="fr-FR" dirty="0" smtClean="0"/>
                        <a:t>333000</a:t>
                      </a:r>
                    </a:p>
                    <a:p>
                      <a:r>
                        <a:rPr lang="fr-FR" dirty="0" smtClean="0"/>
                        <a:t>      m²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1891 hab.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355 log.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0.0056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5.31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85720" y="3929066"/>
            <a:ext cx="250033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Unité urbain n°04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7500958" y="6581001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source: ENS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eur\Mes documents\belle vide\belle vue 0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857232"/>
            <a:ext cx="7072362" cy="4786347"/>
          </a:xfrm>
          <a:prstGeom prst="rect">
            <a:avLst/>
          </a:prstGeom>
          <a:solidFill>
            <a:srgbClr val="FF5050"/>
          </a:solidFill>
        </p:spPr>
      </p:pic>
      <p:sp>
        <p:nvSpPr>
          <p:cNvPr id="3" name="Forme libre 2"/>
          <p:cNvSpPr/>
          <p:nvPr/>
        </p:nvSpPr>
        <p:spPr>
          <a:xfrm>
            <a:off x="2530763" y="1274618"/>
            <a:ext cx="3676074" cy="930563"/>
          </a:xfrm>
          <a:custGeom>
            <a:avLst/>
            <a:gdLst>
              <a:gd name="connsiteX0" fmla="*/ 46182 w 3676074"/>
              <a:gd name="connsiteY0" fmla="*/ 110837 h 930563"/>
              <a:gd name="connsiteX1" fmla="*/ 46182 w 3676074"/>
              <a:gd name="connsiteY1" fmla="*/ 221673 h 930563"/>
              <a:gd name="connsiteX2" fmla="*/ 323273 w 3676074"/>
              <a:gd name="connsiteY2" fmla="*/ 304800 h 930563"/>
              <a:gd name="connsiteX3" fmla="*/ 517237 w 3676074"/>
              <a:gd name="connsiteY3" fmla="*/ 374073 h 930563"/>
              <a:gd name="connsiteX4" fmla="*/ 766619 w 3676074"/>
              <a:gd name="connsiteY4" fmla="*/ 346364 h 930563"/>
              <a:gd name="connsiteX5" fmla="*/ 2304473 w 3676074"/>
              <a:gd name="connsiteY5" fmla="*/ 775855 h 930563"/>
              <a:gd name="connsiteX6" fmla="*/ 2733964 w 3676074"/>
              <a:gd name="connsiteY6" fmla="*/ 845127 h 930563"/>
              <a:gd name="connsiteX7" fmla="*/ 3011055 w 3676074"/>
              <a:gd name="connsiteY7" fmla="*/ 263237 h 930563"/>
              <a:gd name="connsiteX8" fmla="*/ 3052619 w 3676074"/>
              <a:gd name="connsiteY8" fmla="*/ 193964 h 930563"/>
              <a:gd name="connsiteX9" fmla="*/ 3579092 w 3676074"/>
              <a:gd name="connsiteY9" fmla="*/ 221673 h 930563"/>
              <a:gd name="connsiteX10" fmla="*/ 3634510 w 3676074"/>
              <a:gd name="connsiteY10" fmla="*/ 0 h 930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76074" h="930563">
                <a:moveTo>
                  <a:pt x="46182" y="110837"/>
                </a:moveTo>
                <a:cubicBezTo>
                  <a:pt x="23091" y="150091"/>
                  <a:pt x="0" y="189346"/>
                  <a:pt x="46182" y="221673"/>
                </a:cubicBezTo>
                <a:cubicBezTo>
                  <a:pt x="92364" y="254000"/>
                  <a:pt x="244764" y="279400"/>
                  <a:pt x="323273" y="304800"/>
                </a:cubicBezTo>
                <a:cubicBezTo>
                  <a:pt x="401782" y="330200"/>
                  <a:pt x="443346" y="367146"/>
                  <a:pt x="517237" y="374073"/>
                </a:cubicBezTo>
                <a:cubicBezTo>
                  <a:pt x="591128" y="381000"/>
                  <a:pt x="468746" y="279400"/>
                  <a:pt x="766619" y="346364"/>
                </a:cubicBezTo>
                <a:cubicBezTo>
                  <a:pt x="1064492" y="413328"/>
                  <a:pt x="1976582" y="692728"/>
                  <a:pt x="2304473" y="775855"/>
                </a:cubicBezTo>
                <a:cubicBezTo>
                  <a:pt x="2632364" y="858982"/>
                  <a:pt x="2616200" y="930563"/>
                  <a:pt x="2733964" y="845127"/>
                </a:cubicBezTo>
                <a:cubicBezTo>
                  <a:pt x="2851728" y="759691"/>
                  <a:pt x="2957946" y="371764"/>
                  <a:pt x="3011055" y="263237"/>
                </a:cubicBezTo>
                <a:cubicBezTo>
                  <a:pt x="3064164" y="154710"/>
                  <a:pt x="2957946" y="200891"/>
                  <a:pt x="3052619" y="193964"/>
                </a:cubicBezTo>
                <a:cubicBezTo>
                  <a:pt x="3147292" y="187037"/>
                  <a:pt x="3482110" y="254000"/>
                  <a:pt x="3579092" y="221673"/>
                </a:cubicBezTo>
                <a:cubicBezTo>
                  <a:pt x="3676074" y="189346"/>
                  <a:pt x="3655292" y="94673"/>
                  <a:pt x="3634510" y="0"/>
                </a:cubicBezTo>
              </a:path>
            </a:pathLst>
          </a:cu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Forme libre 3"/>
          <p:cNvSpPr/>
          <p:nvPr/>
        </p:nvSpPr>
        <p:spPr>
          <a:xfrm>
            <a:off x="4045527" y="2165928"/>
            <a:ext cx="1267691" cy="1879599"/>
          </a:xfrm>
          <a:custGeom>
            <a:avLst/>
            <a:gdLst>
              <a:gd name="connsiteX0" fmla="*/ 1177637 w 1267691"/>
              <a:gd name="connsiteY0" fmla="*/ 23090 h 1879599"/>
              <a:gd name="connsiteX1" fmla="*/ 1246909 w 1267691"/>
              <a:gd name="connsiteY1" fmla="*/ 36945 h 1879599"/>
              <a:gd name="connsiteX2" fmla="*/ 1205346 w 1267691"/>
              <a:gd name="connsiteY2" fmla="*/ 244763 h 1879599"/>
              <a:gd name="connsiteX3" fmla="*/ 1066800 w 1267691"/>
              <a:gd name="connsiteY3" fmla="*/ 577272 h 1879599"/>
              <a:gd name="connsiteX4" fmla="*/ 0 w 1267691"/>
              <a:gd name="connsiteY4" fmla="*/ 1879599 h 1879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7691" h="1879599">
                <a:moveTo>
                  <a:pt x="1177637" y="23090"/>
                </a:moveTo>
                <a:cubicBezTo>
                  <a:pt x="1209964" y="11545"/>
                  <a:pt x="1242291" y="0"/>
                  <a:pt x="1246909" y="36945"/>
                </a:cubicBezTo>
                <a:cubicBezTo>
                  <a:pt x="1251527" y="73890"/>
                  <a:pt x="1235364" y="154709"/>
                  <a:pt x="1205346" y="244763"/>
                </a:cubicBezTo>
                <a:cubicBezTo>
                  <a:pt x="1175328" y="334818"/>
                  <a:pt x="1267691" y="304799"/>
                  <a:pt x="1066800" y="577272"/>
                </a:cubicBezTo>
                <a:cubicBezTo>
                  <a:pt x="865909" y="849745"/>
                  <a:pt x="191655" y="1664854"/>
                  <a:pt x="0" y="1879599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orme libre 4"/>
          <p:cNvSpPr/>
          <p:nvPr/>
        </p:nvSpPr>
        <p:spPr>
          <a:xfrm>
            <a:off x="5126182" y="2673927"/>
            <a:ext cx="2369127" cy="1544782"/>
          </a:xfrm>
          <a:custGeom>
            <a:avLst/>
            <a:gdLst>
              <a:gd name="connsiteX0" fmla="*/ 0 w 2369127"/>
              <a:gd name="connsiteY0" fmla="*/ 0 h 1544782"/>
              <a:gd name="connsiteX1" fmla="*/ 290945 w 2369127"/>
              <a:gd name="connsiteY1" fmla="*/ 152400 h 1544782"/>
              <a:gd name="connsiteX2" fmla="*/ 415636 w 2369127"/>
              <a:gd name="connsiteY2" fmla="*/ 290946 h 1544782"/>
              <a:gd name="connsiteX3" fmla="*/ 678873 w 2369127"/>
              <a:gd name="connsiteY3" fmla="*/ 526473 h 1544782"/>
              <a:gd name="connsiteX4" fmla="*/ 942109 w 2369127"/>
              <a:gd name="connsiteY4" fmla="*/ 762000 h 1544782"/>
              <a:gd name="connsiteX5" fmla="*/ 1454727 w 2369127"/>
              <a:gd name="connsiteY5" fmla="*/ 1136073 h 1544782"/>
              <a:gd name="connsiteX6" fmla="*/ 1995054 w 2369127"/>
              <a:gd name="connsiteY6" fmla="*/ 1482437 h 1544782"/>
              <a:gd name="connsiteX7" fmla="*/ 2369127 w 2369127"/>
              <a:gd name="connsiteY7" fmla="*/ 1510146 h 1544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69127" h="1544782">
                <a:moveTo>
                  <a:pt x="0" y="0"/>
                </a:moveTo>
                <a:cubicBezTo>
                  <a:pt x="110836" y="51954"/>
                  <a:pt x="221672" y="103909"/>
                  <a:pt x="290945" y="152400"/>
                </a:cubicBezTo>
                <a:cubicBezTo>
                  <a:pt x="360218" y="200891"/>
                  <a:pt x="350981" y="228601"/>
                  <a:pt x="415636" y="290946"/>
                </a:cubicBezTo>
                <a:cubicBezTo>
                  <a:pt x="480291" y="353292"/>
                  <a:pt x="678873" y="526473"/>
                  <a:pt x="678873" y="526473"/>
                </a:cubicBezTo>
                <a:cubicBezTo>
                  <a:pt x="766618" y="604982"/>
                  <a:pt x="812800" y="660400"/>
                  <a:pt x="942109" y="762000"/>
                </a:cubicBezTo>
                <a:cubicBezTo>
                  <a:pt x="1071418" y="863600"/>
                  <a:pt x="1279236" y="1016000"/>
                  <a:pt x="1454727" y="1136073"/>
                </a:cubicBezTo>
                <a:cubicBezTo>
                  <a:pt x="1630218" y="1256146"/>
                  <a:pt x="1842654" y="1420092"/>
                  <a:pt x="1995054" y="1482437"/>
                </a:cubicBezTo>
                <a:cubicBezTo>
                  <a:pt x="2147454" y="1544782"/>
                  <a:pt x="2258290" y="1527464"/>
                  <a:pt x="2369127" y="1510146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572132" y="2071678"/>
            <a:ext cx="207170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Unité urbaine n°02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357422" y="1214422"/>
            <a:ext cx="21431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Unité urbaine n°01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357422" y="2571744"/>
            <a:ext cx="20002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Unité urbaine n°04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500562" y="4500570"/>
            <a:ext cx="20002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Unité urbaine n°03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28728" y="285728"/>
            <a:ext cx="3286148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Plan des unités urbaines 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142976" y="3857628"/>
            <a:ext cx="500066" cy="35719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142976" y="4429132"/>
            <a:ext cx="50006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Connecteur 12"/>
          <p:cNvSpPr/>
          <p:nvPr/>
        </p:nvSpPr>
        <p:spPr>
          <a:xfrm flipV="1">
            <a:off x="1214414" y="4572008"/>
            <a:ext cx="142876" cy="14287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rganigramme : Connecteur 13"/>
          <p:cNvSpPr/>
          <p:nvPr/>
        </p:nvSpPr>
        <p:spPr>
          <a:xfrm flipV="1">
            <a:off x="1428728" y="4500570"/>
            <a:ext cx="142876" cy="14287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1643042" y="3857628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Limites d’unités urbain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571604" y="4429132"/>
            <a:ext cx="2928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</a:rPr>
              <a:t>Limites de la zone d’étude 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072066" y="6488668"/>
            <a:ext cx="428628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La source: traitement des étudiants +PDAU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1214414" y="5715016"/>
            <a:ext cx="4572000" cy="646331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>
            <a:spAutoFit/>
          </a:bodyPr>
          <a:lstStyle/>
          <a:p>
            <a:r>
              <a:rPr lang="fr-FR" dirty="0" smtClean="0"/>
              <a:t>En à séparer note quartier à quatre unités urbaines comme est représenté à ce dessus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eur\Mes documents\belle vide\belle vue 0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" y="652463"/>
            <a:ext cx="7943850" cy="5776933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714348" y="0"/>
            <a:ext cx="2643206" cy="400110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Typologie d’habitat</a:t>
            </a:r>
            <a:endParaRPr lang="fr-FR" sz="2000" dirty="0"/>
          </a:p>
        </p:txBody>
      </p:sp>
      <p:sp>
        <p:nvSpPr>
          <p:cNvPr id="5" name="Rectangle 4"/>
          <p:cNvSpPr/>
          <p:nvPr/>
        </p:nvSpPr>
        <p:spPr>
          <a:xfrm>
            <a:off x="642910" y="4071942"/>
            <a:ext cx="571504" cy="35719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642910" y="4572008"/>
            <a:ext cx="571504" cy="35719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42910" y="5143512"/>
            <a:ext cx="57150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Connecteur 7"/>
          <p:cNvSpPr/>
          <p:nvPr/>
        </p:nvSpPr>
        <p:spPr>
          <a:xfrm>
            <a:off x="714348" y="5214950"/>
            <a:ext cx="142876" cy="14287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Connecteur 8"/>
          <p:cNvSpPr/>
          <p:nvPr/>
        </p:nvSpPr>
        <p:spPr>
          <a:xfrm>
            <a:off x="1000100" y="5214950"/>
            <a:ext cx="142876" cy="17144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285852" y="4071942"/>
            <a:ext cx="17859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Habitat collectif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214414" y="4572008"/>
            <a:ext cx="228601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Habitat individuel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285852" y="514351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Limites de la zone d’étude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714876" y="6550223"/>
            <a:ext cx="442912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La source: traitement des étudiants +PDAU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istrateur\Mes documents\belle vide\belle vue03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5429288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1071538" y="0"/>
            <a:ext cx="321471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Degré des équipements:</a:t>
            </a:r>
            <a:endParaRPr lang="fr-FR" sz="2400" dirty="0"/>
          </a:p>
        </p:txBody>
      </p:sp>
      <p:sp>
        <p:nvSpPr>
          <p:cNvPr id="4" name="Rectangle 3"/>
          <p:cNvSpPr/>
          <p:nvPr/>
        </p:nvSpPr>
        <p:spPr>
          <a:xfrm>
            <a:off x="0" y="3500438"/>
            <a:ext cx="357158" cy="2857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0" y="3929066"/>
            <a:ext cx="357158" cy="285752"/>
          </a:xfrm>
          <a:prstGeom prst="rect">
            <a:avLst/>
          </a:prstGeom>
          <a:solidFill>
            <a:srgbClr val="D537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4357694"/>
            <a:ext cx="357158" cy="2857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4786322"/>
            <a:ext cx="357158" cy="285752"/>
          </a:xfrm>
          <a:prstGeom prst="rect">
            <a:avLst/>
          </a:prstGeom>
          <a:solidFill>
            <a:srgbClr val="EF59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0" y="5214950"/>
            <a:ext cx="35715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Connecteur 8"/>
          <p:cNvSpPr/>
          <p:nvPr/>
        </p:nvSpPr>
        <p:spPr>
          <a:xfrm>
            <a:off x="0" y="5286388"/>
            <a:ext cx="142876" cy="142876"/>
          </a:xfrm>
          <a:prstGeom prst="flowChartConnector">
            <a:avLst/>
          </a:prstGeom>
          <a:solidFill>
            <a:srgbClr val="EF59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/>
          <p:cNvSpPr/>
          <p:nvPr/>
        </p:nvSpPr>
        <p:spPr>
          <a:xfrm>
            <a:off x="214282" y="5286388"/>
            <a:ext cx="142876" cy="171448"/>
          </a:xfrm>
          <a:prstGeom prst="flowChartConnector">
            <a:avLst/>
          </a:prstGeom>
          <a:solidFill>
            <a:srgbClr val="EF59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357158" y="350043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Équipements éducatifs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57158" y="392906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Équipements religieuses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57158" y="435769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Équipements sanitaires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57158" y="478632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Équipements culturelles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57158" y="521495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Limites de la zone d’étude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072066" y="648866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source: traitement des étudiants +PDAU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eur\Mes documents\unité n°0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85794"/>
            <a:ext cx="6786610" cy="5553075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1214414" y="0"/>
            <a:ext cx="192882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Unité urbain n°01:</a:t>
            </a:r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642910" y="2571744"/>
            <a:ext cx="221457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642910" y="3000372"/>
            <a:ext cx="264320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714348" y="3357562"/>
            <a:ext cx="3143272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428596" y="250030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3" name="Ellipse 12"/>
          <p:cNvSpPr/>
          <p:nvPr/>
        </p:nvSpPr>
        <p:spPr>
          <a:xfrm>
            <a:off x="428596" y="285749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500034" y="321468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cxnSp>
        <p:nvCxnSpPr>
          <p:cNvPr id="16" name="Connecteur droit avec flèche 15"/>
          <p:cNvCxnSpPr/>
          <p:nvPr/>
        </p:nvCxnSpPr>
        <p:spPr>
          <a:xfrm rot="10800000" flipV="1">
            <a:off x="5500694" y="3071810"/>
            <a:ext cx="2786082" cy="21431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rot="10800000" flipV="1">
            <a:off x="5500694" y="3714752"/>
            <a:ext cx="2786082" cy="14287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rot="10800000" flipV="1">
            <a:off x="5143504" y="4357694"/>
            <a:ext cx="3143272" cy="21431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Ellipse 23"/>
          <p:cNvSpPr/>
          <p:nvPr/>
        </p:nvSpPr>
        <p:spPr>
          <a:xfrm>
            <a:off x="8286776" y="4143380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25" name="Ellipse 24"/>
          <p:cNvSpPr/>
          <p:nvPr/>
        </p:nvSpPr>
        <p:spPr>
          <a:xfrm>
            <a:off x="8286776" y="357187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26" name="Ellipse 25"/>
          <p:cNvSpPr/>
          <p:nvPr/>
        </p:nvSpPr>
        <p:spPr>
          <a:xfrm>
            <a:off x="8215338" y="2928934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0" y="3857628"/>
            <a:ext cx="1214414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Numéros des  photos de l’habitats</a:t>
            </a:r>
            <a:endParaRPr lang="fr-FR" sz="1600" dirty="0"/>
          </a:p>
        </p:txBody>
      </p:sp>
      <p:sp>
        <p:nvSpPr>
          <p:cNvPr id="28" name="Flèche vers le haut 27"/>
          <p:cNvSpPr/>
          <p:nvPr/>
        </p:nvSpPr>
        <p:spPr>
          <a:xfrm>
            <a:off x="428596" y="3643314"/>
            <a:ext cx="214314" cy="214314"/>
          </a:xfrm>
          <a:prstGeom prst="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8001024" y="1357298"/>
            <a:ext cx="1142976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Numéros des photos des voiries</a:t>
            </a:r>
            <a:endParaRPr lang="fr-FR" sz="1600" dirty="0"/>
          </a:p>
        </p:txBody>
      </p:sp>
      <p:sp>
        <p:nvSpPr>
          <p:cNvPr id="30" name="Flèche vers le bas 29"/>
          <p:cNvSpPr/>
          <p:nvPr/>
        </p:nvSpPr>
        <p:spPr>
          <a:xfrm>
            <a:off x="8501090" y="2214554"/>
            <a:ext cx="214314" cy="21431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4929158" y="648866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source: traitement des étudiants +PDAU</a:t>
            </a:r>
            <a:endParaRPr lang="fr-FR" dirty="0"/>
          </a:p>
        </p:txBody>
      </p:sp>
      <p:sp>
        <p:nvSpPr>
          <p:cNvPr id="32" name="Flèche vers le haut 31"/>
          <p:cNvSpPr/>
          <p:nvPr/>
        </p:nvSpPr>
        <p:spPr>
          <a:xfrm rot="1810508">
            <a:off x="7008410" y="1268283"/>
            <a:ext cx="335152" cy="44823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 rot="2026050">
            <a:off x="7143768" y="107154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N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eur\Mes documents\unité n°0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9663" y="652463"/>
            <a:ext cx="6924675" cy="5553075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1071538" y="0"/>
            <a:ext cx="192882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Unité urbain n°02:</a:t>
            </a:r>
            <a:endParaRPr lang="fr-FR" dirty="0"/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785786" y="3286124"/>
            <a:ext cx="2643206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857224" y="3571876"/>
            <a:ext cx="321471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857224" y="3857628"/>
            <a:ext cx="3714776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571472" y="314324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6" name="Ellipse 15"/>
          <p:cNvSpPr/>
          <p:nvPr/>
        </p:nvSpPr>
        <p:spPr>
          <a:xfrm>
            <a:off x="571472" y="350043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7" name="Ellipse 16"/>
          <p:cNvSpPr/>
          <p:nvPr/>
        </p:nvSpPr>
        <p:spPr>
          <a:xfrm>
            <a:off x="571472" y="385762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cxnSp>
        <p:nvCxnSpPr>
          <p:cNvPr id="21" name="Connecteur droit avec flèche 20"/>
          <p:cNvCxnSpPr/>
          <p:nvPr/>
        </p:nvCxnSpPr>
        <p:spPr>
          <a:xfrm rot="10800000" flipV="1">
            <a:off x="3929058" y="3571876"/>
            <a:ext cx="4429156" cy="785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rot="10800000" flipV="1">
            <a:off x="5214942" y="4000504"/>
            <a:ext cx="3143272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29" idx="2"/>
          </p:cNvCxnSpPr>
          <p:nvPr/>
        </p:nvCxnSpPr>
        <p:spPr>
          <a:xfrm rot="10800000" flipV="1">
            <a:off x="5214942" y="4357694"/>
            <a:ext cx="3143272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Ellipse 28"/>
          <p:cNvSpPr/>
          <p:nvPr/>
        </p:nvSpPr>
        <p:spPr>
          <a:xfrm>
            <a:off x="8358214" y="421481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30" name="Ellipse 29"/>
          <p:cNvSpPr/>
          <p:nvPr/>
        </p:nvSpPr>
        <p:spPr>
          <a:xfrm>
            <a:off x="8358214" y="385762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31" name="Ellipse 30"/>
          <p:cNvSpPr/>
          <p:nvPr/>
        </p:nvSpPr>
        <p:spPr>
          <a:xfrm>
            <a:off x="8286776" y="335756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0" y="1500174"/>
            <a:ext cx="1142976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Numéros des photos de l’habitat</a:t>
            </a:r>
            <a:endParaRPr lang="fr-FR" sz="1600" dirty="0"/>
          </a:p>
        </p:txBody>
      </p:sp>
      <p:sp>
        <p:nvSpPr>
          <p:cNvPr id="34" name="Flèche vers le bas 33"/>
          <p:cNvSpPr/>
          <p:nvPr/>
        </p:nvSpPr>
        <p:spPr>
          <a:xfrm>
            <a:off x="428596" y="2357430"/>
            <a:ext cx="214314" cy="285752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8072462" y="1500174"/>
            <a:ext cx="1071538" cy="73866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Numéros des photos d’habitats</a:t>
            </a:r>
            <a:endParaRPr lang="fr-FR" sz="1400" dirty="0"/>
          </a:p>
        </p:txBody>
      </p:sp>
      <p:sp>
        <p:nvSpPr>
          <p:cNvPr id="36" name="Flèche vers le bas 35"/>
          <p:cNvSpPr/>
          <p:nvPr/>
        </p:nvSpPr>
        <p:spPr>
          <a:xfrm>
            <a:off x="8501090" y="2214554"/>
            <a:ext cx="214314" cy="285752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/>
          <p:cNvSpPr txBox="1"/>
          <p:nvPr/>
        </p:nvSpPr>
        <p:spPr>
          <a:xfrm>
            <a:off x="4929158" y="648866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source: traitement des étudiants +PDAU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istrateur\Mes documents\unité n°03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2539" y="652463"/>
            <a:ext cx="6534172" cy="5553075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1000100" y="0"/>
            <a:ext cx="2000264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Unité urbain n°03:</a:t>
            </a:r>
            <a:endParaRPr lang="fr-FR" dirty="0"/>
          </a:p>
        </p:txBody>
      </p:sp>
      <p:cxnSp>
        <p:nvCxnSpPr>
          <p:cNvPr id="5" name="Connecteur droit avec flèche 4"/>
          <p:cNvCxnSpPr>
            <a:stCxn id="15" idx="6"/>
          </p:cNvCxnSpPr>
          <p:nvPr/>
        </p:nvCxnSpPr>
        <p:spPr>
          <a:xfrm>
            <a:off x="1000100" y="3571876"/>
            <a:ext cx="2714644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1000100" y="2786058"/>
            <a:ext cx="321471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928662" y="2643182"/>
            <a:ext cx="1857388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Ellipse 12"/>
          <p:cNvSpPr/>
          <p:nvPr/>
        </p:nvSpPr>
        <p:spPr>
          <a:xfrm>
            <a:off x="714348" y="250030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714348" y="300037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" name="Ellipse 14"/>
          <p:cNvSpPr/>
          <p:nvPr/>
        </p:nvSpPr>
        <p:spPr>
          <a:xfrm>
            <a:off x="714348" y="3429000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cxnSp>
        <p:nvCxnSpPr>
          <p:cNvPr id="18" name="Connecteur droit avec flèche 17"/>
          <p:cNvCxnSpPr/>
          <p:nvPr/>
        </p:nvCxnSpPr>
        <p:spPr>
          <a:xfrm rot="10800000" flipV="1">
            <a:off x="2571736" y="2500306"/>
            <a:ext cx="5429288" cy="785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rot="10800000" flipV="1">
            <a:off x="3857620" y="3000372"/>
            <a:ext cx="4071966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rot="10800000" flipV="1">
            <a:off x="2928926" y="3643314"/>
            <a:ext cx="5072098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Ellipse 27"/>
          <p:cNvSpPr/>
          <p:nvPr/>
        </p:nvSpPr>
        <p:spPr>
          <a:xfrm>
            <a:off x="7929586" y="357187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29" name="Ellipse 28"/>
          <p:cNvSpPr/>
          <p:nvPr/>
        </p:nvSpPr>
        <p:spPr>
          <a:xfrm>
            <a:off x="7929586" y="285749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30" name="Ellipse 29"/>
          <p:cNvSpPr/>
          <p:nvPr/>
        </p:nvSpPr>
        <p:spPr>
          <a:xfrm>
            <a:off x="7929586" y="2357430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7858148" y="785794"/>
            <a:ext cx="1285852" cy="73866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Numéros des photos d’habitats</a:t>
            </a:r>
            <a:endParaRPr lang="fr-FR" sz="1400" dirty="0"/>
          </a:p>
        </p:txBody>
      </p:sp>
      <p:sp>
        <p:nvSpPr>
          <p:cNvPr id="32" name="Flèche vers le bas 31"/>
          <p:cNvSpPr/>
          <p:nvPr/>
        </p:nvSpPr>
        <p:spPr>
          <a:xfrm>
            <a:off x="8429652" y="1571612"/>
            <a:ext cx="214314" cy="21431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0" y="857232"/>
            <a:ext cx="1214414" cy="73866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Numéros des photos d’habitats</a:t>
            </a:r>
            <a:endParaRPr lang="fr-FR" sz="1400" dirty="0"/>
          </a:p>
        </p:txBody>
      </p:sp>
      <p:sp>
        <p:nvSpPr>
          <p:cNvPr id="34" name="Flèche vers le bas 33"/>
          <p:cNvSpPr/>
          <p:nvPr/>
        </p:nvSpPr>
        <p:spPr>
          <a:xfrm>
            <a:off x="428596" y="1571612"/>
            <a:ext cx="214314" cy="21431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5000628" y="6488668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source: traitement des étudiants +PDAU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eur\Mes documents\belle vide\unité ur n°04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71546"/>
            <a:ext cx="6572296" cy="4752975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714348" y="0"/>
            <a:ext cx="207170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Unité urbain n°04:</a:t>
            </a:r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785786" y="2357430"/>
            <a:ext cx="542928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785786" y="2071678"/>
            <a:ext cx="4572032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785786" y="2357430"/>
            <a:ext cx="5786478" cy="928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Ellipse 12"/>
          <p:cNvSpPr/>
          <p:nvPr/>
        </p:nvSpPr>
        <p:spPr>
          <a:xfrm>
            <a:off x="571472" y="207167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500034" y="250030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" name="Ellipse 14"/>
          <p:cNvSpPr/>
          <p:nvPr/>
        </p:nvSpPr>
        <p:spPr>
          <a:xfrm>
            <a:off x="500034" y="314324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cxnSp>
        <p:nvCxnSpPr>
          <p:cNvPr id="17" name="Connecteur droit avec flèche 16"/>
          <p:cNvCxnSpPr/>
          <p:nvPr/>
        </p:nvCxnSpPr>
        <p:spPr>
          <a:xfrm rot="10800000" flipV="1">
            <a:off x="6072198" y="1428736"/>
            <a:ext cx="2071702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rot="10800000" flipV="1">
            <a:off x="6786578" y="1857364"/>
            <a:ext cx="1357322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25" idx="2"/>
          </p:cNvCxnSpPr>
          <p:nvPr/>
        </p:nvCxnSpPr>
        <p:spPr>
          <a:xfrm rot="10800000" flipV="1">
            <a:off x="7429520" y="2214554"/>
            <a:ext cx="71438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Ellipse 24"/>
          <p:cNvSpPr/>
          <p:nvPr/>
        </p:nvSpPr>
        <p:spPr>
          <a:xfrm>
            <a:off x="8143900" y="207167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26" name="Ellipse 25"/>
          <p:cNvSpPr/>
          <p:nvPr/>
        </p:nvSpPr>
        <p:spPr>
          <a:xfrm>
            <a:off x="8072462" y="171448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27" name="Ellipse 26"/>
          <p:cNvSpPr/>
          <p:nvPr/>
        </p:nvSpPr>
        <p:spPr>
          <a:xfrm>
            <a:off x="8072462" y="121442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8001024" y="2857496"/>
            <a:ext cx="1142976" cy="73866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Numéros des photos d’habitats </a:t>
            </a:r>
            <a:endParaRPr lang="fr-FR" sz="1400" dirty="0"/>
          </a:p>
        </p:txBody>
      </p:sp>
      <p:sp>
        <p:nvSpPr>
          <p:cNvPr id="30" name="Flèche vers le haut 29"/>
          <p:cNvSpPr/>
          <p:nvPr/>
        </p:nvSpPr>
        <p:spPr>
          <a:xfrm>
            <a:off x="8215338" y="2571744"/>
            <a:ext cx="285752" cy="285752"/>
          </a:xfrm>
          <a:prstGeom prst="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/>
          <p:cNvSpPr txBox="1"/>
          <p:nvPr/>
        </p:nvSpPr>
        <p:spPr>
          <a:xfrm>
            <a:off x="0" y="3786190"/>
            <a:ext cx="1357290" cy="73866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Numéros des photos d’habitats </a:t>
            </a:r>
            <a:endParaRPr lang="fr-FR" sz="1400" dirty="0"/>
          </a:p>
        </p:txBody>
      </p:sp>
      <p:sp>
        <p:nvSpPr>
          <p:cNvPr id="33" name="Flèche vers le haut 32"/>
          <p:cNvSpPr/>
          <p:nvPr/>
        </p:nvSpPr>
        <p:spPr>
          <a:xfrm>
            <a:off x="571472" y="3571876"/>
            <a:ext cx="214314" cy="214314"/>
          </a:xfrm>
          <a:prstGeom prst="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4929190" y="6488668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source: traitement des étudiants +PDAU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eur\Bureau\belle vue\Photo0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2928926" cy="25122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51" name="Picture 3" descr="C:\Documents and Settings\Administrateur\Bureau\belle vue\Photo0011.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643050"/>
            <a:ext cx="2928958" cy="24764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52" name="Picture 4" descr="C:\Documents and Settings\Administrateur\Bureau\belle vue\Photo004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643050"/>
            <a:ext cx="2778116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0" y="1071546"/>
            <a:ext cx="2714612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Unité urbain n°01: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1357290" y="0"/>
            <a:ext cx="3429024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L’état des voiries 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4143380"/>
            <a:ext cx="1285884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 n°01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000364" y="4143380"/>
            <a:ext cx="1357322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 n°02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072198" y="4071942"/>
            <a:ext cx="1357322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 n°03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254120" y="4777661"/>
            <a:ext cx="5857916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/>
              <a:t>On distingue trois états des voiries:</a:t>
            </a:r>
          </a:p>
          <a:p>
            <a:pPr>
              <a:buFontTx/>
              <a:buChar char="-"/>
            </a:pPr>
            <a:r>
              <a:rPr lang="fr-FR" dirty="0" smtClean="0"/>
              <a:t>Pour la première état été bon voir (photo n°01)</a:t>
            </a:r>
          </a:p>
          <a:p>
            <a:pPr>
              <a:buFontTx/>
              <a:buChar char="-"/>
            </a:pPr>
            <a:r>
              <a:rPr lang="fr-FR" dirty="0" smtClean="0"/>
              <a:t> la deuxième état été moyenne voir (photo n°02)</a:t>
            </a:r>
          </a:p>
          <a:p>
            <a:pPr>
              <a:buFontTx/>
              <a:buChar char="-"/>
            </a:pPr>
            <a:r>
              <a:rPr lang="fr-FR" dirty="0" smtClean="0"/>
              <a:t>La troisième état été dégradé  voir (photo n°03)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5586680" y="6488668"/>
            <a:ext cx="3557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La source: traitement des étudiants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eur\Bureau\belle vue\Photo000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2928926" cy="23574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7" name="Picture 3" descr="C:\Documents and Settings\Administrateur\Bureau\belle vue\Photo0009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000108"/>
            <a:ext cx="2944805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 descr="C:\Documents and Settings\Administrateur\Bureau\belle vue\Photo0003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000108"/>
            <a:ext cx="2921024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785786" y="285728"/>
            <a:ext cx="2766463" cy="52322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fr-FR" sz="2800" dirty="0" smtClean="0"/>
              <a:t>Unité urbain n°02</a:t>
            </a:r>
            <a:endParaRPr lang="fr-FR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0" y="3357562"/>
            <a:ext cx="1357322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 n°01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000364" y="3357562"/>
            <a:ext cx="1357322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 n°02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000760" y="3357562"/>
            <a:ext cx="1357322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 n°03</a:t>
            </a:r>
            <a:endParaRPr lang="fr-FR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0" y="4143380"/>
            <a:ext cx="5857916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/>
              <a:t>On distingue deux états des voiries : </a:t>
            </a:r>
          </a:p>
          <a:p>
            <a:pPr>
              <a:buFontTx/>
              <a:buChar char="-"/>
            </a:pPr>
            <a:r>
              <a:rPr lang="fr-FR" dirty="0" smtClean="0"/>
              <a:t>La première état été dégradé voir (photo n°01)</a:t>
            </a:r>
          </a:p>
          <a:p>
            <a:pPr>
              <a:buFontTx/>
              <a:buChar char="-"/>
            </a:pPr>
            <a:r>
              <a:rPr lang="fr-FR" dirty="0"/>
              <a:t> </a:t>
            </a:r>
            <a:r>
              <a:rPr lang="fr-FR" dirty="0" smtClean="0"/>
              <a:t>la deuxième état été bon voir (photo n°02,03) 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5586680" y="6488668"/>
            <a:ext cx="3557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La source: traitement des étudiants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Administrateur\Bureau\belle vue\Photo0010.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714488"/>
            <a:ext cx="2928958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4100" name="Picture 4" descr="C:\Documents and Settings\Administrateur\Bureau\belle vue\Photo0008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714488"/>
            <a:ext cx="2714644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4101" name="Picture 5" descr="C:\Documents and Settings\Administrateur\Bureau\belle vue\Photo0006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14488"/>
            <a:ext cx="2825740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0" y="785794"/>
            <a:ext cx="2766463" cy="52322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fr-FR" sz="2800" dirty="0" smtClean="0"/>
              <a:t>Unité urbain n°03</a:t>
            </a:r>
            <a:endParaRPr lang="fr-FR" sz="2800" dirty="0"/>
          </a:p>
        </p:txBody>
      </p:sp>
      <p:sp>
        <p:nvSpPr>
          <p:cNvPr id="9" name="ZoneTexte 8"/>
          <p:cNvSpPr txBox="1"/>
          <p:nvPr/>
        </p:nvSpPr>
        <p:spPr>
          <a:xfrm>
            <a:off x="0" y="4071942"/>
            <a:ext cx="1357322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 n°01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000364" y="4071942"/>
            <a:ext cx="1428760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 n°02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000760" y="4071942"/>
            <a:ext cx="1285884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 n°03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0" y="4857760"/>
            <a:ext cx="5929354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/>
              <a:t>On distingue deux états des voiries:</a:t>
            </a:r>
          </a:p>
          <a:p>
            <a:pPr>
              <a:buFontTx/>
              <a:buChar char="-"/>
            </a:pPr>
            <a:r>
              <a:rPr lang="fr-FR" dirty="0" smtClean="0"/>
              <a:t> La première état été dégradé voir (photo n°01,02)</a:t>
            </a:r>
          </a:p>
          <a:p>
            <a:pPr>
              <a:buFontTx/>
              <a:buChar char="-"/>
            </a:pPr>
            <a:r>
              <a:rPr lang="fr-FR" dirty="0"/>
              <a:t> </a:t>
            </a:r>
            <a:r>
              <a:rPr lang="fr-FR" dirty="0" smtClean="0"/>
              <a:t>la deuxième état été moyenne voir (photo n°03)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86680" y="6488668"/>
            <a:ext cx="3557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La source: traitement des étudiants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istrateur\Bureau\belle vue\Photo0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2857488" cy="24050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075" name="Picture 3" descr="C:\Documents and Settings\Administrateur\Bureau\belle vue\Photo0012.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785926"/>
            <a:ext cx="2857520" cy="2428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076" name="Picture 4" descr="C:\Documents and Settings\Administrateur\Bureau\belle vue\Photo0007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94446" y="1785926"/>
            <a:ext cx="2849554" cy="23574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857224" y="857232"/>
            <a:ext cx="2766463" cy="52322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fr-FR" sz="2800" dirty="0" smtClean="0"/>
              <a:t>Unité urbain n°04</a:t>
            </a:r>
            <a:endParaRPr lang="fr-FR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214282" y="4143380"/>
            <a:ext cx="1357322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 n°01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214678" y="4214818"/>
            <a:ext cx="1357322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 n°02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286512" y="4143380"/>
            <a:ext cx="1285884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 n°03</a:t>
            </a: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0" y="4929198"/>
            <a:ext cx="6000792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/>
              <a:t>On distingue deux  états des voiries:</a:t>
            </a:r>
          </a:p>
          <a:p>
            <a:r>
              <a:rPr lang="fr-FR" dirty="0" smtClean="0"/>
              <a:t> -la deuxième état été dégradé voir(photo n°01,02)</a:t>
            </a:r>
          </a:p>
          <a:p>
            <a:r>
              <a:rPr lang="fr-FR" dirty="0" smtClean="0"/>
              <a:t> -La deuxième état été bon voir (photo n°03) 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5586680" y="6488668"/>
            <a:ext cx="3557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La source: traitement des étudiants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Photo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1685925" cy="2228850"/>
          </a:xfrm>
          <a:prstGeom prst="rect">
            <a:avLst/>
          </a:prstGeom>
          <a:noFill/>
        </p:spPr>
      </p:pic>
      <p:pic>
        <p:nvPicPr>
          <p:cNvPr id="1026" name="Picture 2" descr="Photo0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142984"/>
            <a:ext cx="1819275" cy="2228850"/>
          </a:xfrm>
          <a:prstGeom prst="rect">
            <a:avLst/>
          </a:prstGeom>
          <a:noFill/>
        </p:spPr>
      </p:pic>
      <p:pic>
        <p:nvPicPr>
          <p:cNvPr id="1025" name="Picture 1" descr="Photo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1071546"/>
            <a:ext cx="1905000" cy="22479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L’état d’habit: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4914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28595" y="3786190"/>
            <a:ext cx="7858181" cy="1200329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 commentaire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: 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Dans ce secteur on à trouvé trois qualités de l’état des habitations :            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_ la première photo représente l’habitat  collectif avec une forme ancienne  et sont état moyenne        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_ la deuxième photo représente l’habitat individuel avec une forme traditionnelle à bon état        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_ la troisième photo représente l’habitat individuel avec une forme moderne à bon état               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28596" y="3286124"/>
            <a:ext cx="1357322" cy="30777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Photo: n°01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3286116" y="3357562"/>
            <a:ext cx="1285884" cy="30777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Photo n°02</a:t>
            </a:r>
            <a:endParaRPr lang="fr-FR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215074" y="3286124"/>
            <a:ext cx="1143008" cy="30777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Photo n°03</a:t>
            </a:r>
            <a:endParaRPr lang="fr-FR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214282" y="571480"/>
            <a:ext cx="2000264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Unité urbain n°01: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5586680" y="6488668"/>
            <a:ext cx="3557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La source: traitement des étudiants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571612"/>
            <a:ext cx="2643206" cy="2124075"/>
          </a:xfrm>
          <a:prstGeom prst="rect">
            <a:avLst/>
          </a:prstGeom>
          <a:noFill/>
        </p:spPr>
      </p:pic>
      <p:pic>
        <p:nvPicPr>
          <p:cNvPr id="18434" name="Picture 2" descr="Photo0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571612"/>
            <a:ext cx="2714644" cy="2124075"/>
          </a:xfrm>
          <a:prstGeom prst="rect">
            <a:avLst/>
          </a:prstGeom>
          <a:noFill/>
        </p:spPr>
      </p:pic>
      <p:pic>
        <p:nvPicPr>
          <p:cNvPr id="18433" name="Picture 1" descr="Photo00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571612"/>
            <a:ext cx="2786082" cy="2124075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785786" y="4357694"/>
            <a:ext cx="7358114" cy="120032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 commentaire</a:t>
            </a:r>
            <a:r>
              <a:rPr kumimoji="0" lang="fr-FR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:</a:t>
            </a:r>
            <a:endParaRPr kumimoji="0" lang="fr-FR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Dans ce secteur on a remarqué trois qualités de l’état des habitations :    </a:t>
            </a:r>
            <a:endParaRPr kumimoji="0" lang="fr-FR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 La première photo représente un habitat  individuel, traditionnel et son état été bon. </a:t>
            </a:r>
            <a:endParaRPr kumimoji="0" lang="fr-FR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  la deuxième photo représente un habitat individuel, moderne </a:t>
            </a:r>
            <a:endParaRPr kumimoji="0" lang="fr-FR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_ </a:t>
            </a:r>
            <a:r>
              <a: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La troisième photo représente un habitat collectif, ancien et son état été moyenne. 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85720" y="3714752"/>
            <a:ext cx="1000132" cy="30777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Photo n°01</a:t>
            </a:r>
            <a:endParaRPr lang="fr-FR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3143240" y="3714752"/>
            <a:ext cx="1000132" cy="30777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Photo n°02</a:t>
            </a:r>
            <a:endParaRPr 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5929322" y="3714752"/>
            <a:ext cx="1000132" cy="30777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Photo n°03</a:t>
            </a:r>
            <a:endParaRPr lang="fr-FR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428596" y="785794"/>
            <a:ext cx="2714644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Unité urbain n°02</a:t>
            </a:r>
            <a:endParaRPr lang="fr-FR" sz="2400" dirty="0"/>
          </a:p>
        </p:txBody>
      </p:sp>
      <p:sp>
        <p:nvSpPr>
          <p:cNvPr id="10" name="Rectangle 9"/>
          <p:cNvSpPr/>
          <p:nvPr/>
        </p:nvSpPr>
        <p:spPr>
          <a:xfrm>
            <a:off x="5586680" y="6488668"/>
            <a:ext cx="3557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La source: traitement des étudiants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Photo00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357298"/>
            <a:ext cx="2786082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9458" name="Picture 2" descr="Photo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357298"/>
            <a:ext cx="2714644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9457" name="Picture 1" descr="Photo00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357298"/>
            <a:ext cx="2643206" cy="22145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00035" y="4429132"/>
            <a:ext cx="7715304" cy="104644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 commentaire :                         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Dans ce secteur on a trouvent trois qualités de l’état des habitations :    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la première photo représente un habitat individuel avec une forme traditionnel et son état été bon   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_ la deuxième photo représente un habitat collectif avec une forme ancien et son état été bon   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la troisième photo représente un habitat individuel avec une forme traditionnel et son état été mouvais.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85720" y="3571876"/>
            <a:ext cx="1000132" cy="30777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Photo n°01</a:t>
            </a:r>
            <a:endParaRPr 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3071802" y="3571876"/>
            <a:ext cx="1000132" cy="30777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Photo n°02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5929322" y="3571876"/>
            <a:ext cx="1000132" cy="30777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Photo n°03</a:t>
            </a:r>
            <a:endParaRPr lang="fr-FR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0" y="571480"/>
            <a:ext cx="2857520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Unité urbain n°03</a:t>
            </a:r>
            <a:endParaRPr lang="fr-FR" sz="2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643538" y="648866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source: traitement des étudiants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Photo00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2643206" cy="2300288"/>
          </a:xfrm>
          <a:prstGeom prst="rect">
            <a:avLst/>
          </a:prstGeom>
          <a:noFill/>
        </p:spPr>
      </p:pic>
      <p:pic>
        <p:nvPicPr>
          <p:cNvPr id="20482" name="Picture 2" descr="Photo00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500174"/>
            <a:ext cx="2857520" cy="2281238"/>
          </a:xfrm>
          <a:prstGeom prst="rect">
            <a:avLst/>
          </a:prstGeom>
          <a:noFill/>
        </p:spPr>
      </p:pic>
      <p:pic>
        <p:nvPicPr>
          <p:cNvPr id="20481" name="Picture 1" descr="Photo00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500174"/>
            <a:ext cx="2786082" cy="2228850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28596" y="5143512"/>
            <a:ext cx="8072494" cy="12618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 commentaire </a:t>
            </a: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Dans ce secteur on à trouvé trois qualités de l’état des habitations :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la première photo représente un habitat individuel avec un forme moderne et son état été bon. 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 la deuxième photo  représente un habitat individuel avec une forme moderne et son état été moyenne </a:t>
            </a:r>
            <a:endParaRPr kumimoji="0" 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 La troisième photo représente un habitat individuel avec une forme traditionnelle et son état été moyenne.    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500042"/>
            <a:ext cx="3143240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Unité urbain n°04</a:t>
            </a:r>
            <a:endParaRPr lang="fr-FR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214282" y="3786190"/>
            <a:ext cx="1071570" cy="30777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Photo n°01</a:t>
            </a:r>
            <a:endParaRPr 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3071802" y="3786190"/>
            <a:ext cx="1000132" cy="30777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Photo n°02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6143636" y="3714752"/>
            <a:ext cx="1000132" cy="30777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Photo n°03</a:t>
            </a:r>
            <a:endParaRPr lang="fr-FR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286380" y="648866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source: traitement des étudiants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683</Words>
  <Application>Microsoft Office PowerPoint</Application>
  <PresentationFormat>Affichage à l'écran (4:3)</PresentationFormat>
  <Paragraphs>232</Paragraphs>
  <Slides>18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Company>Edition classic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Edition classic</dc:creator>
  <cp:lastModifiedBy>ilyes</cp:lastModifiedBy>
  <cp:revision>64</cp:revision>
  <dcterms:created xsi:type="dcterms:W3CDTF">2008-07-05T13:31:17Z</dcterms:created>
  <dcterms:modified xsi:type="dcterms:W3CDTF">2010-05-04T21:30:09Z</dcterms:modified>
</cp:coreProperties>
</file>