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handoutMasterIdLst>
    <p:handoutMasterId r:id="rId52"/>
  </p:handoutMasterIdLst>
  <p:sldIdLst>
    <p:sldId id="256" r:id="rId2"/>
    <p:sldId id="309" r:id="rId3"/>
    <p:sldId id="259" r:id="rId4"/>
    <p:sldId id="306" r:id="rId5"/>
    <p:sldId id="275" r:id="rId6"/>
    <p:sldId id="278" r:id="rId7"/>
    <p:sldId id="277" r:id="rId8"/>
    <p:sldId id="305" r:id="rId9"/>
    <p:sldId id="258" r:id="rId10"/>
    <p:sldId id="279" r:id="rId11"/>
    <p:sldId id="276" r:id="rId12"/>
    <p:sldId id="280" r:id="rId13"/>
    <p:sldId id="298" r:id="rId14"/>
    <p:sldId id="281" r:id="rId15"/>
    <p:sldId id="282" r:id="rId16"/>
    <p:sldId id="302" r:id="rId17"/>
    <p:sldId id="283" r:id="rId18"/>
    <p:sldId id="307" r:id="rId19"/>
    <p:sldId id="284" r:id="rId20"/>
    <p:sldId id="262" r:id="rId21"/>
    <p:sldId id="263" r:id="rId22"/>
    <p:sldId id="264" r:id="rId23"/>
    <p:sldId id="266" r:id="rId24"/>
    <p:sldId id="265" r:id="rId25"/>
    <p:sldId id="285" r:id="rId26"/>
    <p:sldId id="299" r:id="rId27"/>
    <p:sldId id="260" r:id="rId28"/>
    <p:sldId id="261" r:id="rId29"/>
    <p:sldId id="267" r:id="rId30"/>
    <p:sldId id="286" r:id="rId31"/>
    <p:sldId id="308" r:id="rId32"/>
    <p:sldId id="287" r:id="rId33"/>
    <p:sldId id="289" r:id="rId34"/>
    <p:sldId id="290" r:id="rId35"/>
    <p:sldId id="291" r:id="rId36"/>
    <p:sldId id="288" r:id="rId37"/>
    <p:sldId id="269" r:id="rId38"/>
    <p:sldId id="268" r:id="rId39"/>
    <p:sldId id="271" r:id="rId40"/>
    <p:sldId id="272" r:id="rId41"/>
    <p:sldId id="292" r:id="rId42"/>
    <p:sldId id="270" r:id="rId43"/>
    <p:sldId id="273" r:id="rId44"/>
    <p:sldId id="293" r:id="rId45"/>
    <p:sldId id="294" r:id="rId46"/>
    <p:sldId id="274" r:id="rId47"/>
    <p:sldId id="295" r:id="rId48"/>
    <p:sldId id="303" r:id="rId49"/>
    <p:sldId id="300" r:id="rId50"/>
    <p:sldId id="301" r:id="rId5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6600"/>
    <a:srgbClr val="0D2FD7"/>
    <a:srgbClr val="964E6F"/>
    <a:srgbClr val="57D581"/>
    <a:srgbClr val="5973F5"/>
    <a:srgbClr val="FF0000"/>
    <a:srgbClr val="EDF7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Times New Roman" pitchFamily="18" charset="0"/>
              </a:defRPr>
            </a:lvl1pPr>
          </a:lstStyle>
          <a:p>
            <a:fld id="{C2230219-A433-4EC5-8AB7-250D0FB0BB9A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hidden">
          <a:xfrm>
            <a:off x="228600" y="3200400"/>
            <a:ext cx="8763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pic>
        <p:nvPicPr>
          <p:cNvPr id="3075" name="Picture 3" descr="ANABNR2"/>
          <p:cNvPicPr>
            <a:picLocks noChangeAspect="1" noChangeArrowheads="1"/>
          </p:cNvPicPr>
          <p:nvPr/>
        </p:nvPicPr>
        <p:blipFill>
          <a:blip r:embed="rId2" cstate="print"/>
          <a:srcRect l="-900" t="-1314" r="-2" b="-36961"/>
          <a:stretch>
            <a:fillRect/>
          </a:stretch>
        </p:blipFill>
        <p:spPr bwMode="auto">
          <a:xfrm>
            <a:off x="533400" y="3200400"/>
            <a:ext cx="8458200" cy="1158875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ChangeArrowheads="1"/>
          </p:cNvSpPr>
          <p:nvPr/>
        </p:nvSpPr>
        <p:spPr bwMode="hidden">
          <a:xfrm>
            <a:off x="795338" y="2895600"/>
            <a:ext cx="304800" cy="9906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1430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 sz="1400"/>
            </a:lvl1pPr>
          </a:lstStyle>
          <a:p>
            <a:fld id="{CAAC3D78-7A9F-4ABF-850D-EB8E058398F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9729A2-E4E0-43E2-A142-DE474DCDF0AE}" type="slidenum">
              <a:rPr lang="ar-SA"/>
              <a:pPr/>
              <a:t>‹#›</a:t>
            </a:fld>
            <a:endParaRPr lang="en-US" sz="1400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676900" cy="5378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24851D-48D6-43C6-96EF-F015B5640B80}" type="slidenum">
              <a:rPr lang="ar-SA"/>
              <a:pPr/>
              <a:t>‹#›</a:t>
            </a:fld>
            <a:endParaRPr lang="en-US" sz="1400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B0A1D-FCAD-4F7B-B63E-3EA87C843B7D}" type="slidenum">
              <a:rPr lang="ar-SA"/>
              <a:pPr/>
              <a:t>‹#›</a:t>
            </a:fld>
            <a:endParaRPr lang="en-US" sz="1400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1C4FD-25B4-4FAC-816A-DA9B0A92C7D0}" type="slidenum">
              <a:rPr lang="ar-SA"/>
              <a:pPr/>
              <a:t>‹#›</a:t>
            </a:fld>
            <a:endParaRPr lang="en-US" sz="1400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FB929-AF3F-433C-B083-4ACE13E19DBD}" type="slidenum">
              <a:rPr lang="ar-SA"/>
              <a:pPr/>
              <a:t>‹#›</a:t>
            </a:fld>
            <a:endParaRPr lang="en-US" sz="1400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4EB9B-02FF-47CF-A1E2-CB3EF0560C72}" type="slidenum">
              <a:rPr lang="ar-SA"/>
              <a:pPr/>
              <a:t>‹#›</a:t>
            </a:fld>
            <a:endParaRPr lang="en-US" sz="1400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9D7D5-CFD1-4E78-BA87-A335127FFC4B}" type="slidenum">
              <a:rPr lang="ar-SA"/>
              <a:pPr/>
              <a:t>‹#›</a:t>
            </a:fld>
            <a:endParaRPr lang="en-US" sz="1400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9D7AD-2A6F-4D37-8A53-81CFC6EF845E}" type="slidenum">
              <a:rPr lang="ar-SA"/>
              <a:pPr/>
              <a:t>‹#›</a:t>
            </a:fld>
            <a:endParaRPr lang="en-US" sz="1400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D6BA5-8956-4312-AD8C-30211F96AFE7}" type="slidenum">
              <a:rPr lang="ar-SA"/>
              <a:pPr/>
              <a:t>‹#›</a:t>
            </a:fld>
            <a:endParaRPr lang="en-US" sz="1400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DEC64B-38D9-4DD6-A20D-07B18A913D9C}" type="slidenum">
              <a:rPr lang="ar-SA"/>
              <a:pPr/>
              <a:t>‹#›</a:t>
            </a:fld>
            <a:endParaRPr lang="en-US" sz="1400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hidden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hidden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2052" name="Rectangle 4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762000"/>
          </a:xfrm>
          <a:prstGeom prst="rect">
            <a:avLst/>
          </a:prstGeom>
          <a:blipFill dpi="0" rotWithShape="0">
            <a:blip r:embed="rId1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2053" name="Rectangle 5" descr="Stationery"/>
          <p:cNvSpPr>
            <a:spLocks noChangeArrowheads="1"/>
          </p:cNvSpPr>
          <p:nvPr/>
        </p:nvSpPr>
        <p:spPr bwMode="auto">
          <a:xfrm>
            <a:off x="0" y="0"/>
            <a:ext cx="457200" cy="6858000"/>
          </a:xfrm>
          <a:prstGeom prst="rect">
            <a:avLst/>
          </a:prstGeom>
          <a:blipFill dpi="0" rotWithShape="0">
            <a:blip r:embed="rId1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2057" name="Picture 9" descr="anabnr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28725" y="0"/>
            <a:ext cx="7915275" cy="754063"/>
          </a:xfrm>
          <a:prstGeom prst="rect">
            <a:avLst/>
          </a:prstGeom>
          <a:noFill/>
        </p:spPr>
      </p:pic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2"/>
                </a:solidFill>
                <a:cs typeface="Times New Roman" pitchFamily="18" charset="0"/>
              </a:defRPr>
            </a:lvl1pPr>
          </a:lstStyle>
          <a:p>
            <a:fld id="{EA012BF6-A5ED-4986-B8C9-6E3650519317}" type="slidenum">
              <a:rPr lang="ar-SA"/>
              <a:pPr/>
              <a:t>‹#›</a:t>
            </a:fld>
            <a:endParaRPr lang="en-US" sz="140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10185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fade thruBlk="1"/>
  </p:transition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1027113" indent="-4556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370013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712913" indent="-228600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1772816"/>
            <a:ext cx="8305800" cy="1143000"/>
          </a:xfrm>
        </p:spPr>
        <p:txBody>
          <a:bodyPr/>
          <a:lstStyle/>
          <a:p>
            <a:pPr algn="ctr"/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BREECH PRESENTATION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547664" y="4653136"/>
            <a:ext cx="6400800" cy="13716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Ahmed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Badawy</a:t>
            </a:r>
            <a:r>
              <a:rPr lang="en-US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  </a:t>
            </a:r>
          </a:p>
          <a:p>
            <a:pPr algn="ctr" eaLnBrk="1" hangingPunct="1">
              <a:defRPr/>
            </a:pPr>
            <a:r>
              <a:rPr lang="en-US" sz="2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MSc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, MD, FRCOG, PhD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990600" y="533400"/>
            <a:ext cx="7772400" cy="1143000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DIAGNOSIS OF BREECH</a:t>
            </a:r>
          </a:p>
        </p:txBody>
      </p:sp>
      <p:sp>
        <p:nvSpPr>
          <p:cNvPr id="30723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900113" y="2060575"/>
            <a:ext cx="7772400" cy="4114800"/>
          </a:xfrm>
        </p:spPr>
        <p:txBody>
          <a:bodyPr/>
          <a:lstStyle/>
          <a:p>
            <a:pPr>
              <a:spcBef>
                <a:spcPct val="0"/>
              </a:spcBef>
              <a:buClr>
                <a:srgbClr val="0D2FD7"/>
              </a:buClr>
              <a:buNone/>
            </a:pPr>
            <a:r>
              <a:rPr lang="en-US" sz="24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During </a:t>
            </a:r>
            <a:r>
              <a:rPr lang="en-US" sz="24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pregnancy</a:t>
            </a:r>
          </a:p>
          <a:p>
            <a:pPr>
              <a:spcBef>
                <a:spcPct val="0"/>
              </a:spcBef>
              <a:buClr>
                <a:srgbClr val="0D2FD7"/>
              </a:buClr>
              <a:buNone/>
            </a:pPr>
            <a:endParaRPr lang="en-US" sz="2400" b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Clr>
                <a:srgbClr val="0D2FD7"/>
              </a:buClr>
              <a:buFont typeface="Wingdings" pitchFamily="2" charset="2"/>
              <a:buChar char="§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Symptoms</a:t>
            </a:r>
          </a:p>
          <a:p>
            <a:pPr lvl="1">
              <a:buClr>
                <a:srgbClr val="0D2FD7"/>
              </a:buClr>
              <a:buFont typeface="Wingdings" pitchFamily="2" charset="2"/>
              <a:buChar char="§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Examination</a:t>
            </a:r>
          </a:p>
          <a:p>
            <a:pPr lvl="2"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14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Abdominal examination</a:t>
            </a:r>
          </a:p>
          <a:p>
            <a:pPr lvl="2"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14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Vaginal examination</a:t>
            </a:r>
          </a:p>
          <a:p>
            <a:pPr lvl="1">
              <a:buClr>
                <a:srgbClr val="0D2FD7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USS</a:t>
            </a:r>
            <a:endParaRPr lang="en-US" b="1" dirty="0" smtClean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Clr>
                <a:srgbClr val="0D2FD7"/>
              </a:buClr>
              <a:buFont typeface="Wingdings" pitchFamily="2" charset="2"/>
              <a:buChar char="§"/>
            </a:pPr>
            <a:endParaRPr lang="en-US" b="1" i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spcBef>
                <a:spcPct val="0"/>
              </a:spcBef>
              <a:buClr>
                <a:srgbClr val="0D2FD7"/>
              </a:buClr>
              <a:buNone/>
            </a:pPr>
            <a:r>
              <a:rPr lang="en-US" sz="24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During </a:t>
            </a:r>
            <a:r>
              <a:rPr lang="en-US" sz="2400" b="1" kern="1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labour</a:t>
            </a:r>
            <a:endParaRPr lang="en-US" sz="2400" b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4342" name="Picture 1030" descr="http://www.nlm.nih.gov/medlineplus/ency/images/ency/fullsize/19157.jpg"/>
          <p:cNvPicPr>
            <a:picLocks noChangeAspect="1" noChangeArrowheads="1"/>
          </p:cNvPicPr>
          <p:nvPr/>
        </p:nvPicPr>
        <p:blipFill>
          <a:blip r:embed="rId2" cstate="print"/>
          <a:srcRect l="9450" t="11812" b="17314"/>
          <a:stretch>
            <a:fillRect/>
          </a:stretch>
        </p:blipFill>
        <p:spPr bwMode="auto">
          <a:xfrm>
            <a:off x="5364088" y="2132856"/>
            <a:ext cx="3600400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899592" y="1196752"/>
            <a:ext cx="7772400" cy="646584"/>
          </a:xfrm>
        </p:spPr>
        <p:txBody>
          <a:bodyPr/>
          <a:lstStyle/>
          <a:p>
            <a:pPr algn="ctr"/>
            <a:r>
              <a:rPr lang="en-US" sz="28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DIAGNOSIS OF FRANK BREECH</a:t>
            </a:r>
          </a:p>
        </p:txBody>
      </p:sp>
      <p:pic>
        <p:nvPicPr>
          <p:cNvPr id="24582" name="Picture 6" descr="breepres"/>
          <p:cNvPicPr>
            <a:picLocks noChangeAspect="1" noChangeArrowheads="1"/>
          </p:cNvPicPr>
          <p:nvPr/>
        </p:nvPicPr>
        <p:blipFill>
          <a:blip r:embed="rId2" cstate="print">
            <a:lum bright="-12000" contrast="54000"/>
          </a:blip>
          <a:srcRect/>
          <a:stretch>
            <a:fillRect/>
          </a:stretch>
        </p:blipFill>
        <p:spPr bwMode="auto">
          <a:xfrm>
            <a:off x="1403648" y="2132856"/>
            <a:ext cx="6444208" cy="4419600"/>
          </a:xfrm>
          <a:prstGeom prst="rect">
            <a:avLst/>
          </a:prstGeom>
          <a:noFill/>
        </p:spPr>
      </p:pic>
      <p:sp>
        <p:nvSpPr>
          <p:cNvPr id="24583" name="AutoShape 7"/>
          <p:cNvSpPr>
            <a:spLocks noChangeArrowheads="1"/>
          </p:cNvSpPr>
          <p:nvPr/>
        </p:nvSpPr>
        <p:spPr bwMode="auto">
          <a:xfrm rot="10822317">
            <a:off x="6517441" y="2856395"/>
            <a:ext cx="1066800" cy="381000"/>
          </a:xfrm>
          <a:prstGeom prst="rightArrow">
            <a:avLst>
              <a:gd name="adj1" fmla="val 50000"/>
              <a:gd name="adj2" fmla="val 70000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 rot="10800000">
            <a:off x="4788024" y="5373216"/>
            <a:ext cx="1447800" cy="381000"/>
          </a:xfrm>
          <a:prstGeom prst="rightArrow">
            <a:avLst>
              <a:gd name="adj1" fmla="val 50000"/>
              <a:gd name="adj2" fmla="val 95000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2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62000"/>
            <a:ext cx="7772400" cy="1143000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MECHANISM OF LABOUR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209800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000" b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THE </a:t>
            </a:r>
            <a:r>
              <a:rPr lang="en-US" sz="2000" b="1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BREECH</a:t>
            </a:r>
          </a:p>
          <a:p>
            <a:pPr>
              <a:buFont typeface="Wingdings" pitchFamily="2" charset="2"/>
              <a:buNone/>
            </a:pPr>
            <a:endParaRPr lang="en-US" sz="2000" b="1" u="sng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Clr>
                <a:srgbClr val="0D2FD7"/>
              </a:buClr>
              <a:buSzPct val="35000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Descent</a:t>
            </a:r>
          </a:p>
          <a:p>
            <a:pPr lvl="1">
              <a:buClr>
                <a:srgbClr val="0D2FD7"/>
              </a:buClr>
              <a:buSzPct val="35000"/>
            </a:pP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Engagement (</a:t>
            </a:r>
            <a:r>
              <a:rPr lang="en-US" sz="2000" b="1" dirty="0" err="1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bitrochanteric</a:t>
            </a: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diameter 10cm)</a:t>
            </a:r>
            <a:endParaRPr lang="en-US" sz="20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Clr>
                <a:srgbClr val="0D2FD7"/>
              </a:buClr>
              <a:buSzPct val="35000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Compaction</a:t>
            </a:r>
          </a:p>
          <a:p>
            <a:pPr lvl="1">
              <a:buClr>
                <a:srgbClr val="0D2FD7"/>
              </a:buClr>
              <a:buSzPct val="35000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Internal rotation of anterior hip</a:t>
            </a:r>
          </a:p>
          <a:p>
            <a:pPr lvl="1">
              <a:buClr>
                <a:srgbClr val="0D2FD7"/>
              </a:buClr>
              <a:buSzPct val="35000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Lateral flexion of the trunk</a:t>
            </a:r>
          </a:p>
          <a:p>
            <a:pPr lvl="1">
              <a:buClr>
                <a:srgbClr val="0D2FD7"/>
              </a:buClr>
              <a:buSzPct val="35000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Straightening of the spine</a:t>
            </a:r>
          </a:p>
          <a:p>
            <a:pPr lvl="1">
              <a:buClr>
                <a:srgbClr val="0D2FD7"/>
              </a:buClr>
              <a:buSzPct val="35000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limbs &amp; trunk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mmmm"/>
          <p:cNvPicPr>
            <a:picLocks noChangeAspect="1" noChangeArrowheads="1"/>
          </p:cNvPicPr>
          <p:nvPr/>
        </p:nvPicPr>
        <p:blipFill>
          <a:blip r:embed="rId2" cstate="print">
            <a:lum bright="-54000" contrast="97000"/>
          </a:blip>
          <a:srcRect l="948" b="3094"/>
          <a:stretch>
            <a:fillRect/>
          </a:stretch>
        </p:blipFill>
        <p:spPr bwMode="auto">
          <a:xfrm>
            <a:off x="395536" y="834008"/>
            <a:ext cx="8604448" cy="5907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1043608" y="764704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Clr>
                <a:srgbClr val="006600"/>
              </a:buClr>
              <a:buSzPct val="35000"/>
            </a:pP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Descent</a:t>
            </a:r>
            <a:endParaRPr lang="en-US" sz="20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39752" y="764704"/>
            <a:ext cx="27542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Clr>
                <a:srgbClr val="006600"/>
              </a:buClr>
              <a:buSzPct val="35000"/>
            </a:pP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&amp; Engagement</a:t>
            </a:r>
            <a:endParaRPr lang="en-US" sz="20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52120" y="764704"/>
            <a:ext cx="23455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Clr>
                <a:srgbClr val="006600"/>
              </a:buClr>
              <a:buSzPct val="35000"/>
            </a:pP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Compaction</a:t>
            </a:r>
            <a:endParaRPr lang="en-US" sz="20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88024" y="119675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ctr">
              <a:buClr>
                <a:srgbClr val="006600"/>
              </a:buClr>
              <a:buSzPct val="35000"/>
            </a:pP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Internal rotation of anterior hip</a:t>
            </a:r>
            <a:endParaRPr lang="en-US" sz="20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5536" y="2924944"/>
            <a:ext cx="45320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Clr>
                <a:srgbClr val="006600"/>
              </a:buClr>
              <a:buSzPct val="35000"/>
            </a:pP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Lateral flexion of the trunk</a:t>
            </a:r>
            <a:endParaRPr lang="en-US" sz="20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35421" y="2852936"/>
            <a:ext cx="44085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Clr>
                <a:srgbClr val="006600"/>
              </a:buClr>
              <a:buSzPct val="35000"/>
            </a:pP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Straightening of the spine</a:t>
            </a:r>
            <a:endParaRPr lang="en-US" sz="20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43808" y="4581128"/>
            <a:ext cx="42578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Clr>
                <a:srgbClr val="006600"/>
              </a:buClr>
              <a:buSzPct val="35000"/>
            </a:pP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limbs &amp; trunk</a:t>
            </a:r>
            <a:endParaRPr lang="en-US" sz="20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2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286000"/>
            <a:ext cx="7772400" cy="4114800"/>
          </a:xfrm>
        </p:spPr>
        <p:txBody>
          <a:bodyPr/>
          <a:lstStyle/>
          <a:p>
            <a:pPr>
              <a:buClr>
                <a:srgbClr val="006600"/>
              </a:buClr>
            </a:pPr>
            <a:r>
              <a:rPr lang="en-US" sz="2000" b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the </a:t>
            </a:r>
            <a:r>
              <a:rPr lang="en-US" sz="2000" b="1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shoulders</a:t>
            </a:r>
          </a:p>
          <a:p>
            <a:pPr>
              <a:buClr>
                <a:srgbClr val="006600"/>
              </a:buClr>
            </a:pPr>
            <a:endParaRPr lang="en-US" sz="2000" b="1" u="sng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Clr>
                <a:srgbClr val="0D2FD7"/>
              </a:buClr>
              <a:buFontTx/>
              <a:buChar char="•"/>
            </a:pPr>
            <a:r>
              <a:rPr lang="en-US" sz="1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Engagement by </a:t>
            </a:r>
            <a:r>
              <a:rPr lang="en-US" sz="1800" b="1" dirty="0" err="1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biacromial</a:t>
            </a:r>
            <a:r>
              <a:rPr lang="en-US" sz="1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diameter (12cm)</a:t>
            </a:r>
          </a:p>
          <a:p>
            <a:pPr lvl="1">
              <a:buClr>
                <a:srgbClr val="0D2FD7"/>
              </a:buClr>
              <a:buFontTx/>
              <a:buChar char="•"/>
            </a:pPr>
            <a:r>
              <a:rPr lang="en-US" sz="1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Anterior rotation of ant. shoulder</a:t>
            </a:r>
          </a:p>
          <a:p>
            <a:pPr lvl="1">
              <a:buClr>
                <a:srgbClr val="0D2FD7"/>
              </a:buClr>
              <a:buFontTx/>
              <a:buChar char="•"/>
            </a:pPr>
            <a:r>
              <a:rPr lang="en-US" sz="1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post. </a:t>
            </a: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Shoulder</a:t>
            </a:r>
          </a:p>
          <a:p>
            <a:pPr lvl="1">
              <a:buClr>
                <a:srgbClr val="006600"/>
              </a:buClr>
              <a:buNone/>
            </a:pPr>
            <a:endParaRPr lang="en-US" sz="2400" b="1" i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Clr>
                <a:srgbClr val="006600"/>
              </a:buClr>
            </a:pPr>
            <a:r>
              <a:rPr lang="en-US" sz="2000" b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the after-coming </a:t>
            </a:r>
            <a:r>
              <a:rPr lang="en-US" sz="2000" b="1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head</a:t>
            </a:r>
          </a:p>
          <a:p>
            <a:pPr>
              <a:buClr>
                <a:srgbClr val="006600"/>
              </a:buClr>
              <a:buNone/>
            </a:pPr>
            <a:r>
              <a:rPr lang="en-US" sz="2000" b="1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sz="2000" b="1" u="sng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Clr>
                <a:srgbClr val="0D2FD7"/>
              </a:buClr>
              <a:buFontTx/>
              <a:buChar char="•"/>
            </a:pPr>
            <a:r>
              <a:rPr lang="en-US" sz="1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Engagement by </a:t>
            </a:r>
            <a:r>
              <a:rPr lang="en-US" sz="1800" b="1" dirty="0" err="1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suboccipito</a:t>
            </a:r>
            <a:r>
              <a:rPr lang="en-US" sz="1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-frontal diameter</a:t>
            </a:r>
          </a:p>
          <a:p>
            <a:pPr lvl="1">
              <a:buClr>
                <a:srgbClr val="0D2FD7"/>
              </a:buClr>
              <a:buFontTx/>
              <a:buChar char="•"/>
            </a:pPr>
            <a:r>
              <a:rPr lang="en-US" sz="1800" b="1" dirty="0" err="1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Occiput</a:t>
            </a:r>
            <a:r>
              <a:rPr lang="en-US" sz="1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rotates </a:t>
            </a:r>
            <a:r>
              <a:rPr lang="en-US" sz="1800" b="1" dirty="0" err="1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anteriorly</a:t>
            </a:r>
            <a:endParaRPr lang="en-US" sz="18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Clr>
                <a:srgbClr val="0D2FD7"/>
              </a:buClr>
              <a:buFontTx/>
              <a:buChar char="•"/>
            </a:pPr>
            <a:r>
              <a:rPr lang="en-US" sz="1800" b="1" dirty="0" err="1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Dxelivery</a:t>
            </a:r>
            <a:r>
              <a:rPr lang="en-US" sz="1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by flexion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772400" cy="862608"/>
          </a:xfrm>
          <a:noFill/>
          <a:ln/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MECHANISM OF LABOUR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533400"/>
            <a:ext cx="7772400" cy="1143000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MANAGEMENT OF BREECH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62" y="2285992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0D2FD7"/>
              </a:buClr>
            </a:pPr>
            <a:r>
              <a:rPr lang="en-US" sz="2000" b="1" u="sng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During </a:t>
            </a:r>
            <a:r>
              <a:rPr lang="en-US" sz="2000" b="1" u="sng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pregnancy </a:t>
            </a:r>
          </a:p>
          <a:p>
            <a:pPr lvl="1">
              <a:lnSpc>
                <a:spcPct val="90000"/>
              </a:lnSpc>
              <a:buClr>
                <a:srgbClr val="006600"/>
              </a:buClr>
              <a:buFontTx/>
              <a:buChar char="•"/>
            </a:pP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Antenatal care</a:t>
            </a:r>
          </a:p>
          <a:p>
            <a:pPr lvl="1">
              <a:lnSpc>
                <a:spcPct val="90000"/>
              </a:lnSpc>
              <a:buClr>
                <a:srgbClr val="006600"/>
              </a:buClr>
              <a:buFontTx/>
              <a:buChar char="•"/>
            </a:pPr>
            <a:r>
              <a:rPr lang="en-US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ECV</a:t>
            </a:r>
          </a:p>
          <a:p>
            <a:pPr lvl="1">
              <a:lnSpc>
                <a:spcPct val="90000"/>
              </a:lnSpc>
              <a:buClr>
                <a:srgbClr val="006600"/>
              </a:buClr>
              <a:buFontTx/>
              <a:buChar char="•"/>
            </a:pPr>
            <a:endParaRPr lang="en-US" sz="20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90000"/>
              </a:lnSpc>
              <a:buClr>
                <a:srgbClr val="0D2FD7"/>
              </a:buClr>
            </a:pPr>
            <a:r>
              <a:rPr lang="en-US" sz="2000" b="1" u="sng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During </a:t>
            </a:r>
            <a:r>
              <a:rPr lang="en-US" sz="2000" b="1" u="sng" dirty="0" err="1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labour</a:t>
            </a:r>
            <a:endParaRPr lang="en-US" sz="2000" b="1" u="sng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90000"/>
              </a:lnSpc>
              <a:buClr>
                <a:srgbClr val="006600"/>
              </a:buClr>
              <a:buFontTx/>
              <a:buChar char="•"/>
            </a:pP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First stage</a:t>
            </a:r>
          </a:p>
          <a:p>
            <a:pPr lvl="1">
              <a:lnSpc>
                <a:spcPct val="90000"/>
              </a:lnSpc>
              <a:buClr>
                <a:srgbClr val="006600"/>
              </a:buClr>
              <a:buFontTx/>
              <a:buChar char="•"/>
            </a:pP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Second </a:t>
            </a:r>
            <a:r>
              <a:rPr lang="en-US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stage</a:t>
            </a:r>
          </a:p>
          <a:p>
            <a:pPr lvl="1">
              <a:lnSpc>
                <a:spcPct val="90000"/>
              </a:lnSpc>
              <a:buClr>
                <a:srgbClr val="006600"/>
              </a:buClr>
              <a:buFontTx/>
              <a:buChar char="•"/>
            </a:pPr>
            <a:endParaRPr lang="en-US" sz="24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lnSpc>
                <a:spcPct val="90000"/>
              </a:lnSpc>
              <a:buClr>
                <a:srgbClr val="FF0000"/>
              </a:buClr>
              <a:buFontTx/>
              <a:buChar char="•"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Uncomplicated breech </a:t>
            </a:r>
          </a:p>
          <a:p>
            <a:pPr lvl="2">
              <a:lnSpc>
                <a:spcPct val="90000"/>
              </a:lnSpc>
              <a:buClr>
                <a:srgbClr val="FF0000"/>
              </a:buClr>
              <a:buFontTx/>
              <a:buChar char="•"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Complicated breech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90000"/>
              </a:lnSpc>
            </a:pPr>
            <a:endParaRPr lang="en-US" sz="36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3796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000240"/>
            <a:ext cx="29718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609600"/>
            <a:ext cx="7772400" cy="1143000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External Cephalic Version</a:t>
            </a:r>
          </a:p>
        </p:txBody>
      </p:sp>
      <p:pic>
        <p:nvPicPr>
          <p:cNvPr id="57347" name="Picture 3" descr="ext-breech"/>
          <p:cNvPicPr>
            <a:picLocks noChangeAspect="1" noChangeArrowheads="1"/>
          </p:cNvPicPr>
          <p:nvPr/>
        </p:nvPicPr>
        <p:blipFill>
          <a:blip r:embed="rId2" cstate="print">
            <a:lum bright="-24000" contrast="12000"/>
          </a:blip>
          <a:srcRect/>
          <a:stretch>
            <a:fillRect/>
          </a:stretch>
        </p:blipFill>
        <p:spPr bwMode="auto">
          <a:xfrm>
            <a:off x="4071934" y="2057400"/>
            <a:ext cx="4462466" cy="4164013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28596" y="2285992"/>
            <a:ext cx="4572000" cy="3000821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lnSpc>
                <a:spcPct val="150000"/>
              </a:lnSpc>
              <a:buClr>
                <a:srgbClr val="0D2FD7"/>
              </a:buClr>
              <a:buSzPct val="84000"/>
              <a:buFont typeface="Wingdings" pitchFamily="2" charset="2"/>
              <a:buChar char="§"/>
            </a:pP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Definition</a:t>
            </a:r>
          </a:p>
          <a:p>
            <a:pPr lvl="1">
              <a:lnSpc>
                <a:spcPct val="150000"/>
              </a:lnSpc>
              <a:buClr>
                <a:srgbClr val="0D2FD7"/>
              </a:buClr>
              <a:buSzPct val="84000"/>
              <a:buFont typeface="Wingdings" pitchFamily="2" charset="2"/>
              <a:buChar char="§"/>
            </a:pP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T</a:t>
            </a: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ime</a:t>
            </a:r>
          </a:p>
          <a:p>
            <a:pPr lvl="1">
              <a:lnSpc>
                <a:spcPct val="150000"/>
              </a:lnSpc>
              <a:buClr>
                <a:srgbClr val="0D2FD7"/>
              </a:buClr>
              <a:buSzPct val="84000"/>
              <a:buFont typeface="Wingdings" pitchFamily="2" charset="2"/>
              <a:buChar char="§"/>
            </a:pP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Prerequisites</a:t>
            </a:r>
          </a:p>
          <a:p>
            <a:pPr lvl="1">
              <a:lnSpc>
                <a:spcPct val="150000"/>
              </a:lnSpc>
              <a:buClr>
                <a:srgbClr val="0D2FD7"/>
              </a:buClr>
              <a:buSzPct val="84000"/>
              <a:buFont typeface="Wingdings" pitchFamily="2" charset="2"/>
              <a:buChar char="§"/>
            </a:pP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Contraindications</a:t>
            </a:r>
          </a:p>
          <a:p>
            <a:pPr lvl="1">
              <a:lnSpc>
                <a:spcPct val="150000"/>
              </a:lnSpc>
              <a:buClr>
                <a:srgbClr val="0D2FD7"/>
              </a:buClr>
              <a:buSzPct val="84000"/>
              <a:buFont typeface="Wingdings" pitchFamily="2" charset="2"/>
              <a:buChar char="§"/>
            </a:pP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Failure</a:t>
            </a:r>
          </a:p>
          <a:p>
            <a:pPr lvl="1">
              <a:lnSpc>
                <a:spcPct val="150000"/>
              </a:lnSpc>
              <a:buClr>
                <a:srgbClr val="0D2FD7"/>
              </a:buClr>
              <a:buSzPct val="84000"/>
              <a:buFont typeface="Wingdings" pitchFamily="2" charset="2"/>
              <a:buChar char="§"/>
            </a:pP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Management of failure</a:t>
            </a:r>
          </a:p>
          <a:p>
            <a:pPr lvl="1">
              <a:lnSpc>
                <a:spcPct val="150000"/>
              </a:lnSpc>
              <a:buClr>
                <a:srgbClr val="0D2FD7"/>
              </a:buClr>
              <a:buSzPct val="84000"/>
              <a:buFont typeface="Wingdings" pitchFamily="2" charset="2"/>
              <a:buChar char="§"/>
            </a:pP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Complications</a:t>
            </a:r>
            <a:endParaRPr lang="en-US" sz="18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2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55650" y="981075"/>
            <a:ext cx="7772400" cy="1143000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uncomplicated breech</a:t>
            </a:r>
          </a:p>
        </p:txBody>
      </p:sp>
      <p:sp>
        <p:nvSpPr>
          <p:cNvPr id="3481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28662" y="2643182"/>
            <a:ext cx="7772400" cy="4114800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Spontaneous breech delivery</a:t>
            </a:r>
          </a:p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Assisted breech delivery</a:t>
            </a:r>
          </a:p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Partial breech extraction</a:t>
            </a:r>
          </a:p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Complete breech extraction</a:t>
            </a:r>
          </a:p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C.S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899592" y="1916832"/>
            <a:ext cx="7772400" cy="1143000"/>
          </a:xfrm>
        </p:spPr>
        <p:txBody>
          <a:bodyPr/>
          <a:lstStyle/>
          <a:p>
            <a:pPr algn="ctr"/>
            <a:r>
              <a:rPr lang="en-US" sz="36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Spontaneous breech delivery</a:t>
            </a:r>
            <a:endParaRPr lang="en-US" sz="3600" b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843" name="Rectangle 2051"/>
          <p:cNvSpPr>
            <a:spLocks noGrp="1" noChangeArrowheads="1"/>
          </p:cNvSpPr>
          <p:nvPr>
            <p:ph type="subTitle" idx="1"/>
          </p:nvPr>
        </p:nvSpPr>
        <p:spPr>
          <a:xfrm>
            <a:off x="1357290" y="4357694"/>
            <a:ext cx="6400800" cy="137160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24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Unassisted spontaneous of </a:t>
            </a: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the </a:t>
            </a:r>
            <a:r>
              <a:rPr lang="en-US" sz="24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breech, shoulders </a:t>
            </a: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&amp; after-coming head </a:t>
            </a:r>
            <a:r>
              <a:rPr lang="en-US" sz="24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(preterm or IUFD)</a:t>
            </a:r>
            <a:endParaRPr lang="en-US" sz="2400" b="1" dirty="0" smtClean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857224" y="1785926"/>
            <a:ext cx="7772400" cy="1143000"/>
          </a:xfrm>
        </p:spPr>
        <p:txBody>
          <a:bodyPr/>
          <a:lstStyle/>
          <a:p>
            <a:pPr algn="ctr"/>
            <a:r>
              <a:rPr lang="en-US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Assisted breech delivery</a:t>
            </a:r>
          </a:p>
        </p:txBody>
      </p:sp>
      <p:sp>
        <p:nvSpPr>
          <p:cNvPr id="35843" name="Rectangle 2051"/>
          <p:cNvSpPr>
            <a:spLocks noGrp="1" noChangeArrowheads="1"/>
          </p:cNvSpPr>
          <p:nvPr>
            <p:ph type="subTitle" idx="1"/>
          </p:nvPr>
        </p:nvSpPr>
        <p:spPr>
          <a:xfrm>
            <a:off x="1619250" y="4437063"/>
            <a:ext cx="6400800" cy="137160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Assistance of delivery of the shoulders &amp; after-coming head </a:t>
            </a:r>
            <a:r>
              <a:rPr lang="en-US" sz="24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2400" b="1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not </a:t>
            </a:r>
            <a:r>
              <a:rPr lang="en-US" sz="2400" b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under </a:t>
            </a:r>
            <a:r>
              <a:rPr lang="en-US" sz="2400" b="1" u="sng" dirty="0" err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anaesthesia</a:t>
            </a:r>
            <a:endParaRPr lang="en-US" sz="2400" b="1" u="sng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 descr="BBYMIR"/>
          <p:cNvPicPr>
            <a:picLocks noChangeAspect="1" noChangeArrowheads="1"/>
          </p:cNvPicPr>
          <p:nvPr/>
        </p:nvPicPr>
        <p:blipFill>
          <a:blip r:embed="rId2" cstate="print">
            <a:lum contrast="28000"/>
          </a:blip>
          <a:srcRect/>
          <a:stretch>
            <a:fillRect/>
          </a:stretch>
        </p:blipFill>
        <p:spPr bwMode="auto">
          <a:xfrm>
            <a:off x="1476375" y="1341438"/>
            <a:ext cx="6681380" cy="532792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9397" name="Cloud"/>
          <p:cNvSpPr>
            <a:spLocks noChangeAspect="1" noEditPoints="1" noChangeArrowheads="1"/>
          </p:cNvSpPr>
          <p:nvPr/>
        </p:nvSpPr>
        <p:spPr bwMode="auto">
          <a:xfrm>
            <a:off x="395288" y="188913"/>
            <a:ext cx="3095625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Who is that guy..!!..</a:t>
            </a:r>
          </a:p>
        </p:txBody>
      </p:sp>
      <p:sp>
        <p:nvSpPr>
          <p:cNvPr id="59398" name="Oval 6"/>
          <p:cNvSpPr>
            <a:spLocks noChangeArrowheads="1"/>
          </p:cNvSpPr>
          <p:nvPr/>
        </p:nvSpPr>
        <p:spPr bwMode="auto">
          <a:xfrm>
            <a:off x="1042988" y="2852738"/>
            <a:ext cx="215900" cy="215900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399" name="Oval 7"/>
          <p:cNvSpPr>
            <a:spLocks noChangeArrowheads="1"/>
          </p:cNvSpPr>
          <p:nvPr/>
        </p:nvSpPr>
        <p:spPr bwMode="auto">
          <a:xfrm>
            <a:off x="1042988" y="2492375"/>
            <a:ext cx="215900" cy="215900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401" name="Oval 9"/>
          <p:cNvSpPr>
            <a:spLocks noChangeArrowheads="1"/>
          </p:cNvSpPr>
          <p:nvPr/>
        </p:nvSpPr>
        <p:spPr bwMode="auto">
          <a:xfrm>
            <a:off x="1258888" y="1989138"/>
            <a:ext cx="287337" cy="287337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402" name="Oval 10"/>
          <p:cNvSpPr>
            <a:spLocks noChangeArrowheads="1"/>
          </p:cNvSpPr>
          <p:nvPr/>
        </p:nvSpPr>
        <p:spPr bwMode="auto">
          <a:xfrm>
            <a:off x="1331913" y="3213100"/>
            <a:ext cx="144462" cy="144463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lum bright="6000" contrast="4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692900" y="1806575"/>
            <a:ext cx="22225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Hooking the limbs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 contrast="4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400800" y="1238250"/>
            <a:ext cx="2286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Catching the limbs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lum contrast="4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133600" y="4953000"/>
            <a:ext cx="2743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Catching the pelvis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br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 t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7" name="Text Box 5"/>
          <p:cNvSpPr txBox="1">
            <a:spLocks noGrp="1" noChangeArrowheads="1"/>
          </p:cNvSpPr>
          <p:nvPr>
            <p:ph type="title"/>
          </p:nvPr>
        </p:nvSpPr>
        <p:spPr>
          <a:xfrm>
            <a:off x="3419872" y="0"/>
            <a:ext cx="6629400" cy="914400"/>
          </a:xfrm>
          <a:noFill/>
          <a:ln/>
        </p:spPr>
        <p:txBody>
          <a:bodyPr/>
          <a:lstStyle/>
          <a:p>
            <a:r>
              <a:rPr lang="en-US" sz="28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Rotation to deliver the arm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395536" y="2132856"/>
            <a:ext cx="609600" cy="2209800"/>
          </a:xfrm>
          <a:prstGeom prst="curvedRightArrow">
            <a:avLst>
              <a:gd name="adj1" fmla="val 100225"/>
              <a:gd name="adj2" fmla="val 145000"/>
              <a:gd name="adj3" fmla="val 3333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 contrast="3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57200" y="5105400"/>
            <a:ext cx="37496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anterior arm</a:t>
            </a: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1447800" y="1143000"/>
            <a:ext cx="609600" cy="2209800"/>
          </a:xfrm>
          <a:prstGeom prst="curvedRightArrow">
            <a:avLst>
              <a:gd name="adj1" fmla="val 100225"/>
              <a:gd name="adj2" fmla="val 145000"/>
              <a:gd name="adj3" fmla="val 3333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2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noFill/>
        </p:spPr>
      </p:pic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836613"/>
            <a:ext cx="7772400" cy="1143000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after-coming head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2643182"/>
            <a:ext cx="8358214" cy="3833818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kern="1200" dirty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Burn’s Marshall method</a:t>
            </a:r>
          </a:p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kern="1200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Jaw </a:t>
            </a:r>
            <a:r>
              <a:rPr lang="en-US" sz="2000" b="1" kern="1200" dirty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flexion shoulder </a:t>
            </a:r>
            <a:r>
              <a:rPr lang="en-US" sz="2000" b="1" kern="1200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traction </a:t>
            </a:r>
            <a:r>
              <a:rPr lang="en-US" sz="1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Mauriceau</a:t>
            </a:r>
            <a:r>
              <a:rPr lang="en-US" sz="1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18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Smellie</a:t>
            </a:r>
            <a:r>
              <a:rPr lang="en-US" sz="1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-Viet)</a:t>
            </a:r>
            <a:endParaRPr lang="en-US" sz="20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kern="1200" dirty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Piper’s forceps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026" descr="mmm"/>
          <p:cNvPicPr>
            <a:picLocks noChangeAspect="1" noChangeArrowheads="1"/>
          </p:cNvPicPr>
          <p:nvPr/>
        </p:nvPicPr>
        <p:blipFill>
          <a:blip r:embed="rId2" cstate="print">
            <a:lum bright="-24000" contrast="54000"/>
          </a:blip>
          <a:srcRect/>
          <a:stretch>
            <a:fillRect/>
          </a:stretch>
        </p:blipFill>
        <p:spPr bwMode="auto">
          <a:xfrm>
            <a:off x="457200" y="764704"/>
            <a:ext cx="8686800" cy="6093296"/>
          </a:xfrm>
          <a:prstGeom prst="rect">
            <a:avLst/>
          </a:prstGeom>
          <a:noFill/>
        </p:spPr>
      </p:pic>
      <p:sp>
        <p:nvSpPr>
          <p:cNvPr id="53251" name="Rectangle 1027"/>
          <p:cNvSpPr>
            <a:spLocks noGrp="1" noChangeArrowheads="1"/>
          </p:cNvSpPr>
          <p:nvPr>
            <p:ph type="title"/>
          </p:nvPr>
        </p:nvSpPr>
        <p:spPr>
          <a:xfrm>
            <a:off x="395536" y="836712"/>
            <a:ext cx="6336704" cy="762000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Burn’s Marshall method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4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81000" y="5181600"/>
            <a:ext cx="3886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Jaw flexion shoulder traction</a:t>
            </a:r>
          </a:p>
        </p:txBody>
      </p:sp>
      <p:sp>
        <p:nvSpPr>
          <p:cNvPr id="7175" name="Text Box 7"/>
          <p:cNvSpPr txBox="1">
            <a:spLocks noGrp="1" noChangeArrowheads="1"/>
          </p:cNvSpPr>
          <p:nvPr>
            <p:ph type="title"/>
          </p:nvPr>
        </p:nvSpPr>
        <p:spPr>
          <a:xfrm>
            <a:off x="3733800" y="304800"/>
            <a:ext cx="4724400" cy="685800"/>
          </a:xfrm>
          <a:noFill/>
          <a:ln/>
        </p:spPr>
        <p:txBody>
          <a:bodyPr/>
          <a:lstStyle/>
          <a:p>
            <a:pPr algn="ctr"/>
            <a:r>
              <a:rPr lang="en-US" sz="28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Kristellar</a:t>
            </a:r>
            <a:r>
              <a:rPr lang="en-US" sz="28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manoeuver</a:t>
            </a:r>
            <a:endParaRPr lang="en-US" sz="28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 rot="-2682205">
            <a:off x="2362200" y="533400"/>
            <a:ext cx="990600" cy="381000"/>
          </a:xfrm>
          <a:prstGeom prst="leftArrow">
            <a:avLst>
              <a:gd name="adj1" fmla="val 50000"/>
              <a:gd name="adj2" fmla="val 65000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257800" y="5661248"/>
            <a:ext cx="3886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Jaw flexion shoulder traction</a:t>
            </a:r>
          </a:p>
        </p:txBody>
      </p:sp>
      <p:sp>
        <p:nvSpPr>
          <p:cNvPr id="8198" name="Text Box 6"/>
          <p:cNvSpPr txBox="1">
            <a:spLocks noGrp="1" noChangeArrowheads="1"/>
          </p:cNvSpPr>
          <p:nvPr>
            <p:ph type="title"/>
          </p:nvPr>
        </p:nvSpPr>
        <p:spPr>
          <a:xfrm>
            <a:off x="1676400" y="0"/>
            <a:ext cx="5029200" cy="685800"/>
          </a:xfrm>
          <a:noFill/>
          <a:ln/>
        </p:spPr>
        <p:txBody>
          <a:bodyPr/>
          <a:lstStyle/>
          <a:p>
            <a:r>
              <a:rPr lang="en-US" sz="28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Kristellar</a:t>
            </a:r>
            <a:r>
              <a:rPr lang="en-US" sz="28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manoeuver</a:t>
            </a:r>
            <a:endParaRPr lang="en-US" sz="28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5562600" y="3733800"/>
            <a:ext cx="2362200" cy="914400"/>
          </a:xfrm>
          <a:prstGeom prst="curvedUpArrow">
            <a:avLst>
              <a:gd name="adj1" fmla="val 51667"/>
              <a:gd name="adj2" fmla="val 103333"/>
              <a:gd name="adj3" fmla="val 33333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en-US">
              <a:solidFill>
                <a:srgbClr val="EDF723"/>
              </a:solidFill>
            </a:endParaRP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 rot="-2357712">
            <a:off x="2895600" y="1066800"/>
            <a:ext cx="1371600" cy="381000"/>
          </a:xfrm>
          <a:prstGeom prst="leftArrow">
            <a:avLst>
              <a:gd name="adj1" fmla="val 50000"/>
              <a:gd name="adj2" fmla="val 90000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9" name="Picture 3" descr="breech12"/>
          <p:cNvPicPr>
            <a:picLocks noChangeAspect="1" noChangeArrowheads="1"/>
          </p:cNvPicPr>
          <p:nvPr/>
        </p:nvPicPr>
        <p:blipFill>
          <a:blip r:embed="rId2" cstate="print">
            <a:lum bright="-12000" contrast="51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447800" y="609600"/>
            <a:ext cx="39782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the after-coming head by Piper’s forceps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2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noFill/>
        </p:spPr>
      </p:pic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9552" y="1412776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Definition</a:t>
            </a:r>
            <a:endParaRPr lang="en-US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ncidence</a:t>
            </a:r>
            <a:endParaRPr lang="en-US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ClrTx/>
              <a:buFont typeface="Wingdings" pitchFamily="2" charset="2"/>
              <a:buChar char="§"/>
            </a:pP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3.5% at term</a:t>
            </a:r>
          </a:p>
          <a:p>
            <a:pPr lvl="1">
              <a:buClrTx/>
              <a:buFont typeface="Wingdings" pitchFamily="2" charset="2"/>
              <a:buChar char="§"/>
            </a:pP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7% at 36 </a:t>
            </a:r>
            <a:r>
              <a:rPr lang="en-US" sz="24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weeks</a:t>
            </a:r>
          </a:p>
          <a:p>
            <a:pPr lvl="1">
              <a:buClrTx/>
              <a:buNone/>
            </a:pPr>
            <a:endParaRPr lang="en-US" sz="24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628775"/>
            <a:ext cx="8229600" cy="1143000"/>
          </a:xfrm>
        </p:spPr>
        <p:txBody>
          <a:bodyPr/>
          <a:lstStyle/>
          <a:p>
            <a:pPr algn="ctr"/>
            <a:r>
              <a:rPr lang="en-US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Partial breech extraction</a:t>
            </a:r>
            <a:br>
              <a:rPr lang="en-US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(Cox-Marshall method)</a:t>
            </a:r>
            <a:endParaRPr lang="en-US" sz="32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4343400"/>
            <a:ext cx="6400800" cy="137160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Assistance of delivery of the shoulders &amp; after-coming head </a:t>
            </a:r>
            <a:r>
              <a:rPr lang="en-US" sz="2400" b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under general </a:t>
            </a:r>
            <a:r>
              <a:rPr lang="en-US" sz="2400" b="1" u="sng" dirty="0" err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anaesthesia</a:t>
            </a:r>
            <a:endParaRPr lang="en-US" sz="2400" b="1" u="sng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endParaRPr lang="en-US" sz="3600" b="1" u="sng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28662" y="2143116"/>
            <a:ext cx="7772400" cy="1143000"/>
          </a:xfrm>
          <a:noFill/>
          <a:ln/>
        </p:spPr>
        <p:txBody>
          <a:bodyPr/>
          <a:lstStyle/>
          <a:p>
            <a:pPr algn="ctr"/>
            <a:r>
              <a:rPr lang="en-US" sz="36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Complete breech extraction</a:t>
            </a:r>
            <a:br>
              <a:rPr lang="en-US" sz="36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3600" b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14480" y="4357694"/>
            <a:ext cx="6400800" cy="1371600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Font typeface="Wingdings" pitchFamily="2" charset="2"/>
              <a:buNone/>
            </a:pP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the breech, shoulders &amp; after-coming head </a:t>
            </a:r>
            <a:r>
              <a:rPr lang="en-US" sz="2400" b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under general </a:t>
            </a:r>
            <a:r>
              <a:rPr lang="en-US" sz="2400" b="1" u="sng" dirty="0" err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anaesthesia</a:t>
            </a:r>
            <a:endParaRPr lang="en-US" sz="2400" b="1" u="sng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endParaRPr lang="en-US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42976" y="2767018"/>
            <a:ext cx="7772400" cy="733420"/>
          </a:xfrm>
          <a:noFill/>
          <a:ln/>
        </p:spPr>
        <p:txBody>
          <a:bodyPr/>
          <a:lstStyle/>
          <a:p>
            <a:pPr algn="ctr"/>
            <a:r>
              <a:rPr lang="en-US" sz="36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Complete breech extraction</a:t>
            </a:r>
            <a:br>
              <a:rPr lang="en-US" sz="36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3600" b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9941" name="Picture 5" descr="BD2017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191000"/>
            <a:ext cx="2667000" cy="2363788"/>
          </a:xfrm>
          <a:prstGeom prst="rect">
            <a:avLst/>
          </a:prstGeom>
          <a:noFill/>
        </p:spPr>
      </p:pic>
      <p:sp>
        <p:nvSpPr>
          <p:cNvPr id="39942" name="PubOvalCallout" descr="Blue tissue paper"/>
          <p:cNvSpPr>
            <a:spLocks noEditPoints="1" noChangeArrowheads="1"/>
          </p:cNvSpPr>
          <p:nvPr/>
        </p:nvSpPr>
        <p:spPr bwMode="auto">
          <a:xfrm>
            <a:off x="1447800" y="4191000"/>
            <a:ext cx="4114800" cy="2362200"/>
          </a:xfrm>
          <a:custGeom>
            <a:avLst/>
            <a:gdLst>
              <a:gd name="G0" fmla="+- 0 0 0"/>
              <a:gd name="G1" fmla="+- 20600 0 0"/>
              <a:gd name="T0" fmla="*/ 10800 w 21600"/>
              <a:gd name="T1" fmla="*/ 0 h 21600"/>
              <a:gd name="T2" fmla="*/ 0 w 21600"/>
              <a:gd name="T3" fmla="*/ 8105 h 21600"/>
              <a:gd name="T4" fmla="*/ 20600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20600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1798940" y="4572000"/>
            <a:ext cx="34569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Now it is condemned</a:t>
            </a:r>
          </a:p>
          <a:p>
            <a:pPr algn="ctr"/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Except</a:t>
            </a:r>
            <a:r>
              <a:rPr lang="en-US" sz="32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for 2</a:t>
            </a:r>
            <a:r>
              <a:rPr lang="en-US" sz="2800" b="1" baseline="30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nd</a:t>
            </a:r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twin</a:t>
            </a:r>
            <a:endParaRPr lang="en-US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2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noFill/>
        </p:spPr>
      </p:pic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1071546"/>
            <a:ext cx="7772400" cy="1143000"/>
          </a:xfrm>
        </p:spPr>
        <p:txBody>
          <a:bodyPr/>
          <a:lstStyle/>
          <a:p>
            <a:pPr algn="ctr"/>
            <a:r>
              <a:rPr lang="en-US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cun" pitchFamily="66" charset="0"/>
              </a:rPr>
              <a:t> </a:t>
            </a:r>
            <a:r>
              <a:rPr lang="en-US" sz="32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Complicated breech delivery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743200"/>
            <a:ext cx="8229600" cy="4114800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Arrest of breech at pelvic brim</a:t>
            </a:r>
          </a:p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Arrest of breech at pelvic outlet</a:t>
            </a:r>
          </a:p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Arrest of shoulders</a:t>
            </a:r>
          </a:p>
          <a:p>
            <a:pPr>
              <a:lnSpc>
                <a:spcPct val="150000"/>
              </a:lnSpc>
              <a:buClr>
                <a:srgbClr val="0D2FD7"/>
              </a:buClr>
              <a:buFont typeface="+mj-lt"/>
              <a:buAutoNum type="arabicPeriod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Arrest of after-coming head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4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noFill/>
        </p:spPr>
      </p:pic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692696"/>
            <a:ext cx="7772400" cy="1143000"/>
          </a:xfrm>
        </p:spPr>
        <p:txBody>
          <a:bodyPr/>
          <a:lstStyle/>
          <a:p>
            <a:pPr marL="514350" indent="-514350" algn="ctr">
              <a:buFont typeface="+mj-lt"/>
              <a:buAutoNum type="arabicPeriod"/>
            </a:pPr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Breech arrest above pelvic brim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362200"/>
            <a:ext cx="7772400" cy="4114800"/>
          </a:xfrm>
        </p:spPr>
        <p:txBody>
          <a:bodyPr/>
          <a:lstStyle/>
          <a:p>
            <a:pPr>
              <a:buClr>
                <a:srgbClr val="006600"/>
              </a:buClr>
              <a:buSzPct val="50000"/>
            </a:pP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Big baby</a:t>
            </a:r>
          </a:p>
          <a:p>
            <a:pPr>
              <a:buClr>
                <a:srgbClr val="006600"/>
              </a:buClr>
              <a:buSzPct val="50000"/>
            </a:pP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FP. disproportion</a:t>
            </a:r>
          </a:p>
          <a:p>
            <a:pPr>
              <a:lnSpc>
                <a:spcPct val="280000"/>
              </a:lnSpc>
              <a:buClr>
                <a:srgbClr val="006600"/>
              </a:buClr>
              <a:buSzPct val="50000"/>
            </a:pP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Uterine inertia</a:t>
            </a:r>
            <a:endParaRPr lang="en-US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dirty="0"/>
          </a:p>
        </p:txBody>
      </p:sp>
      <p:sp>
        <p:nvSpPr>
          <p:cNvPr id="44038" name="Text Box 6" descr="Blue tissue paper"/>
          <p:cNvSpPr txBox="1">
            <a:spLocks noChangeArrowheads="1"/>
          </p:cNvSpPr>
          <p:nvPr/>
        </p:nvSpPr>
        <p:spPr bwMode="auto">
          <a:xfrm>
            <a:off x="7164288" y="2492896"/>
            <a:ext cx="9220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D2FD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C.S</a:t>
            </a:r>
          </a:p>
        </p:txBody>
      </p:sp>
      <p:sp>
        <p:nvSpPr>
          <p:cNvPr id="44039" name="Text Box 7" descr="Blue tissue paper"/>
          <p:cNvSpPr txBox="1">
            <a:spLocks noChangeArrowheads="1"/>
          </p:cNvSpPr>
          <p:nvPr/>
        </p:nvSpPr>
        <p:spPr bwMode="auto">
          <a:xfrm>
            <a:off x="6948264" y="3861048"/>
            <a:ext cx="1572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D2FD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Pitocin</a:t>
            </a:r>
            <a:endParaRPr lang="en-US" sz="2800" b="1" dirty="0">
              <a:solidFill>
                <a:srgbClr val="0D2FD7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5292080" y="2636912"/>
            <a:ext cx="1600200" cy="485775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5292080" y="3933056"/>
            <a:ext cx="1600200" cy="485775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utoUpdateAnimBg="0"/>
      <p:bldP spid="44035" grpId="0" build="p" autoUpdateAnimBg="0"/>
      <p:bldP spid="44038" grpId="0"/>
      <p:bldP spid="44039" grpId="0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4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noFill/>
        </p:spPr>
      </p:pic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549275"/>
            <a:ext cx="7772400" cy="1143000"/>
          </a:xfrm>
        </p:spPr>
        <p:txBody>
          <a:bodyPr/>
          <a:lstStyle/>
          <a:p>
            <a:pPr marL="514350" indent="-514350" algn="ctr">
              <a:buFont typeface="+mj-lt"/>
              <a:buAutoNum type="arabicPeriod" startAt="2"/>
            </a:pPr>
            <a:r>
              <a:rPr lang="en-US" sz="2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Breech arrest </a:t>
            </a:r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of </a:t>
            </a:r>
            <a:r>
              <a:rPr lang="en-US" sz="28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at </a:t>
            </a:r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pelvic outlet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286000"/>
            <a:ext cx="7772400" cy="4114800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06600"/>
              </a:buClr>
              <a:buSzPct val="50000"/>
            </a:pP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Big baby</a:t>
            </a:r>
          </a:p>
          <a:p>
            <a:pPr>
              <a:lnSpc>
                <a:spcPct val="150000"/>
              </a:lnSpc>
              <a:buClr>
                <a:srgbClr val="006600"/>
              </a:buClr>
              <a:buSzPct val="50000"/>
            </a:pP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Contracted outlet</a:t>
            </a:r>
          </a:p>
          <a:p>
            <a:pPr>
              <a:lnSpc>
                <a:spcPct val="150000"/>
              </a:lnSpc>
              <a:buClr>
                <a:srgbClr val="006600"/>
              </a:buClr>
              <a:buSzPct val="50000"/>
            </a:pP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Rigid perineum</a:t>
            </a:r>
          </a:p>
          <a:p>
            <a:pPr>
              <a:lnSpc>
                <a:spcPct val="150000"/>
              </a:lnSpc>
              <a:buClr>
                <a:srgbClr val="006600"/>
              </a:buClr>
              <a:buSzPct val="50000"/>
            </a:pP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Uterine inertia</a:t>
            </a:r>
          </a:p>
          <a:p>
            <a:pPr>
              <a:lnSpc>
                <a:spcPct val="150000"/>
              </a:lnSpc>
              <a:buClr>
                <a:srgbClr val="006600"/>
              </a:buClr>
              <a:buSzPct val="50000"/>
            </a:pPr>
            <a:r>
              <a:rPr 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Frank  breech</a:t>
            </a:r>
          </a:p>
        </p:txBody>
      </p:sp>
      <p:sp>
        <p:nvSpPr>
          <p:cNvPr id="45067" name="AutoShape 11"/>
          <p:cNvSpPr>
            <a:spLocks noChangeArrowheads="1"/>
          </p:cNvSpPr>
          <p:nvPr/>
        </p:nvSpPr>
        <p:spPr bwMode="auto">
          <a:xfrm>
            <a:off x="4916016" y="2727201"/>
            <a:ext cx="1600200" cy="485775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5073" name="Text Box 17" descr="Blue tissue paper"/>
          <p:cNvSpPr txBox="1">
            <a:spLocks noChangeArrowheads="1"/>
          </p:cNvSpPr>
          <p:nvPr/>
        </p:nvSpPr>
        <p:spPr bwMode="auto">
          <a:xfrm>
            <a:off x="7020272" y="2564904"/>
            <a:ext cx="8290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C.S</a:t>
            </a:r>
            <a:endParaRPr lang="en-US" sz="3200" b="1" dirty="0">
              <a:solidFill>
                <a:srgbClr val="0D2F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074" name="Text Box 18" descr="Blue tissue paper"/>
          <p:cNvSpPr txBox="1">
            <a:spLocks noChangeArrowheads="1"/>
          </p:cNvSpPr>
          <p:nvPr/>
        </p:nvSpPr>
        <p:spPr bwMode="auto">
          <a:xfrm>
            <a:off x="6948264" y="4653136"/>
            <a:ext cx="1572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Pitocin</a:t>
            </a:r>
            <a:endParaRPr lang="en-US" sz="2800" b="1" dirty="0">
              <a:solidFill>
                <a:srgbClr val="0D2F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077" name="Text Box 21" descr="Blue tissue paper"/>
          <p:cNvSpPr txBox="1">
            <a:spLocks noChangeArrowheads="1"/>
          </p:cNvSpPr>
          <p:nvPr/>
        </p:nvSpPr>
        <p:spPr bwMode="auto">
          <a:xfrm>
            <a:off x="6716837" y="3645024"/>
            <a:ext cx="24271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Generous </a:t>
            </a:r>
            <a:r>
              <a:rPr lang="en-US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episiotomy</a:t>
            </a:r>
            <a:endParaRPr lang="en-US" b="1" dirty="0">
              <a:solidFill>
                <a:srgbClr val="0D2F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4916016" y="4005064"/>
            <a:ext cx="1600200" cy="485775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4916016" y="4653136"/>
            <a:ext cx="1600200" cy="485775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59" grpId="0" build="p" autoUpdateAnimBg="0"/>
      <p:bldP spid="45067" grpId="0" animBg="1"/>
      <p:bldP spid="45073" grpId="0"/>
      <p:bldP spid="45074" grpId="0"/>
      <p:bldP spid="45077" grpId="0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3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noFill/>
        </p:spPr>
      </p:pic>
      <p:sp>
        <p:nvSpPr>
          <p:cNvPr id="4198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4213" y="1196975"/>
            <a:ext cx="7772400" cy="660389"/>
          </a:xfrm>
        </p:spPr>
        <p:txBody>
          <a:bodyPr/>
          <a:lstStyle/>
          <a:p>
            <a:pPr algn="ctr"/>
            <a:r>
              <a:rPr 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Delivery of complicated frank breech</a:t>
            </a:r>
          </a:p>
        </p:txBody>
      </p:sp>
      <p:sp>
        <p:nvSpPr>
          <p:cNvPr id="4198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000100" y="2357430"/>
            <a:ext cx="7772400" cy="2686064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kern="1200" dirty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Bringing down a leg then breech extraction</a:t>
            </a:r>
          </a:p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kern="1200" dirty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Groin traction</a:t>
            </a:r>
          </a:p>
          <a:p>
            <a:pPr lvl="1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Manual traction</a:t>
            </a:r>
          </a:p>
          <a:p>
            <a:pPr lvl="1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Hook traction</a:t>
            </a:r>
          </a:p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kern="1200" dirty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C.S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/>
      <p:bldP spid="41987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7" name="Picture 3" descr="breech16"/>
          <p:cNvPicPr>
            <a:picLocks noChangeAspect="1" noChangeArrowheads="1"/>
          </p:cNvPicPr>
          <p:nvPr/>
        </p:nvPicPr>
        <p:blipFill>
          <a:blip r:embed="rId3" cstate="print">
            <a:lum contrast="51000"/>
          </a:blip>
          <a:srcRect/>
          <a:stretch>
            <a:fillRect/>
          </a:stretch>
        </p:blipFill>
        <p:spPr bwMode="auto">
          <a:xfrm>
            <a:off x="0" y="0"/>
            <a:ext cx="2895600" cy="6858000"/>
          </a:xfrm>
          <a:prstGeom prst="rect">
            <a:avLst/>
          </a:prstGeom>
          <a:noFill/>
        </p:spPr>
      </p:pic>
      <p:pic>
        <p:nvPicPr>
          <p:cNvPr id="16388" name="Picture 4" descr="bring a leg"/>
          <p:cNvPicPr>
            <a:picLocks noChangeAspect="1" noChangeArrowheads="1"/>
          </p:cNvPicPr>
          <p:nvPr/>
        </p:nvPicPr>
        <p:blipFill>
          <a:blip r:embed="rId4" cstate="print">
            <a:lum bright="-6000" contrast="37000"/>
          </a:blip>
          <a:srcRect/>
          <a:stretch>
            <a:fillRect/>
          </a:stretch>
        </p:blipFill>
        <p:spPr bwMode="auto">
          <a:xfrm>
            <a:off x="5867400" y="0"/>
            <a:ext cx="3276600" cy="6858000"/>
          </a:xfrm>
          <a:prstGeom prst="rect">
            <a:avLst/>
          </a:prstGeom>
          <a:noFill/>
        </p:spPr>
      </p:pic>
      <p:pic>
        <p:nvPicPr>
          <p:cNvPr id="16389" name="Picture 5" descr="breech15"/>
          <p:cNvPicPr>
            <a:picLocks noChangeAspect="1" noChangeArrowheads="1"/>
          </p:cNvPicPr>
          <p:nvPr/>
        </p:nvPicPr>
        <p:blipFill>
          <a:blip r:embed="rId5" cstate="print">
            <a:lum bright="-6000" contrast="45000"/>
          </a:blip>
          <a:srcRect/>
          <a:stretch>
            <a:fillRect/>
          </a:stretch>
        </p:blipFill>
        <p:spPr bwMode="auto">
          <a:xfrm>
            <a:off x="2743200" y="0"/>
            <a:ext cx="3357563" cy="6858000"/>
          </a:xfrm>
          <a:prstGeom prst="rect">
            <a:avLst/>
          </a:prstGeom>
          <a:noFill/>
        </p:spPr>
      </p:pic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2406293" y="5715000"/>
            <a:ext cx="48013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Bringing down a leg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 rot="10800000">
            <a:off x="5652120" y="3933056"/>
            <a:ext cx="1600200" cy="485775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 rot="10800000">
            <a:off x="2051720" y="4005064"/>
            <a:ext cx="1600200" cy="485775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3" name="Picture 3" descr="breech14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300192" y="4581128"/>
            <a:ext cx="23780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Manual groin traction</a:t>
            </a: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2590800" y="3886200"/>
            <a:ext cx="457200" cy="18288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0D2FD7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groin"/>
          <p:cNvPicPr>
            <a:picLocks noChangeAspect="1" noChangeArrowheads="1"/>
          </p:cNvPicPr>
          <p:nvPr/>
        </p:nvPicPr>
        <p:blipFill>
          <a:blip r:embed="rId2" cstate="print">
            <a:lum bright="-6000" contrast="27000"/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pic>
        <p:nvPicPr>
          <p:cNvPr id="18437" name="Picture 5" descr="groin3"/>
          <p:cNvPicPr>
            <a:picLocks noChangeAspect="1" noChangeArrowheads="1"/>
          </p:cNvPicPr>
          <p:nvPr/>
        </p:nvPicPr>
        <p:blipFill>
          <a:blip r:embed="rId3" cstate="print">
            <a:lum bright="-6000" contrast="25000"/>
          </a:blip>
          <a:srcRect/>
          <a:stretch>
            <a:fillRect/>
          </a:stretch>
        </p:blipFill>
        <p:spPr bwMode="auto">
          <a:xfrm>
            <a:off x="4572000" y="26988"/>
            <a:ext cx="4572000" cy="6831012"/>
          </a:xfrm>
          <a:prstGeom prst="rect">
            <a:avLst/>
          </a:prstGeom>
          <a:noFill/>
        </p:spPr>
      </p:pic>
      <p:sp>
        <p:nvSpPr>
          <p:cNvPr id="18441" name="Text Box 9" descr="Parchment"/>
          <p:cNvSpPr txBox="1">
            <a:spLocks noGrp="1" noChangeArrowheads="1"/>
          </p:cNvSpPr>
          <p:nvPr>
            <p:ph type="title"/>
          </p:nvPr>
        </p:nvSpPr>
        <p:spPr>
          <a:xfrm>
            <a:off x="2771800" y="188640"/>
            <a:ext cx="4535760" cy="533400"/>
          </a:xfrm>
          <a:noFill/>
          <a:ln/>
        </p:spPr>
        <p:txBody>
          <a:bodyPr/>
          <a:lstStyle/>
          <a:p>
            <a:r>
              <a:rPr lang="en-US" sz="36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Groin traction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143000" y="5791200"/>
            <a:ext cx="213231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Bilateral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715000" y="5943600"/>
            <a:ext cx="2444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Unilateral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2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noFill/>
        </p:spPr>
      </p:pic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9552" y="1412776"/>
            <a:ext cx="7772400" cy="4114800"/>
          </a:xfrm>
        </p:spPr>
        <p:txBody>
          <a:bodyPr/>
          <a:lstStyle/>
          <a:p>
            <a:pPr lvl="1">
              <a:buClrTx/>
              <a:buNone/>
            </a:pPr>
            <a:endParaRPr lang="en-US" sz="24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Aetiology</a:t>
            </a:r>
            <a:endParaRPr lang="en-US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endParaRPr lang="en-US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Causes which interferes with normal adaptation</a:t>
            </a:r>
          </a:p>
          <a:p>
            <a:pPr algn="ctr">
              <a:buNone/>
            </a:pPr>
            <a:endParaRPr lang="en-US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150000"/>
              </a:lnSpc>
              <a:buClr>
                <a:srgbClr val="0D2FD7"/>
              </a:buClr>
              <a:buFont typeface="Wingdings" pitchFamily="2" charset="2"/>
              <a:buChar char="§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Change in shape of the fetus</a:t>
            </a:r>
          </a:p>
          <a:p>
            <a:pPr lvl="1">
              <a:lnSpc>
                <a:spcPct val="150000"/>
              </a:lnSpc>
              <a:buClr>
                <a:srgbClr val="0D2FD7"/>
              </a:buClr>
              <a:buFont typeface="Wingdings" pitchFamily="2" charset="2"/>
              <a:buChar char="§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Change in shape of the uterus</a:t>
            </a:r>
          </a:p>
          <a:p>
            <a:pPr lvl="1">
              <a:lnSpc>
                <a:spcPct val="150000"/>
              </a:lnSpc>
              <a:buClr>
                <a:srgbClr val="0D2FD7"/>
              </a:buClr>
              <a:buFont typeface="Wingdings" pitchFamily="2" charset="2"/>
              <a:buChar char="§"/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Affected mobility of the fetus</a:t>
            </a:r>
            <a:endParaRPr lang="en-US" sz="24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§"/>
            </a:pPr>
            <a:endParaRPr lang="en-US" sz="24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9" name="Picture 1027" descr="groin1"/>
          <p:cNvPicPr>
            <a:picLocks noChangeAspect="1" noChangeArrowheads="1"/>
          </p:cNvPicPr>
          <p:nvPr/>
        </p:nvPicPr>
        <p:blipFill>
          <a:blip r:embed="rId2" cstate="print">
            <a:lum bright="-14000" contrast="79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61" name="Text Box 1029"/>
          <p:cNvSpPr txBox="1">
            <a:spLocks noChangeArrowheads="1"/>
          </p:cNvSpPr>
          <p:nvPr/>
        </p:nvSpPr>
        <p:spPr bwMode="auto">
          <a:xfrm>
            <a:off x="5436096" y="188640"/>
            <a:ext cx="349807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Hook groin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</a:p>
          <a:p>
            <a:pPr algn="ctr"/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traction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4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noFill/>
        </p:spPr>
      </p:pic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836613"/>
            <a:ext cx="7772400" cy="864195"/>
          </a:xfrm>
        </p:spPr>
        <p:txBody>
          <a:bodyPr/>
          <a:lstStyle/>
          <a:p>
            <a:pPr marL="742950" indent="-742950" algn="ctr">
              <a:buFont typeface="+mj-lt"/>
              <a:buAutoNum type="arabicPeriod" startAt="3"/>
            </a:pPr>
            <a:r>
              <a:rPr lang="en-US" sz="3200" b="1" dirty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Arrest of shoulders 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564904"/>
            <a:ext cx="7772400" cy="3826768"/>
          </a:xfrm>
        </p:spPr>
        <p:txBody>
          <a:bodyPr/>
          <a:lstStyle/>
          <a:p>
            <a:pPr>
              <a:lnSpc>
                <a:spcPct val="130000"/>
              </a:lnSpc>
              <a:buClr>
                <a:srgbClr val="006600"/>
              </a:buClr>
              <a:buSzPct val="50000"/>
            </a:pPr>
            <a:r>
              <a:rPr lang="en-US" sz="2400" b="1" kern="12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Extended </a:t>
            </a:r>
            <a:r>
              <a:rPr lang="en-US" sz="2400" b="1" kern="12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arms</a:t>
            </a:r>
          </a:p>
          <a:p>
            <a:pPr>
              <a:lnSpc>
                <a:spcPct val="130000"/>
              </a:lnSpc>
              <a:buClr>
                <a:srgbClr val="006600"/>
              </a:buClr>
              <a:buSzPct val="50000"/>
            </a:pPr>
            <a:endParaRPr lang="en-US" sz="2800" b="1" kern="1200" dirty="0" smtClean="0">
              <a:solidFill>
                <a:srgbClr val="0D2F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30000"/>
              </a:lnSpc>
              <a:buClr>
                <a:srgbClr val="006600"/>
              </a:buClr>
              <a:buSzPct val="50000"/>
            </a:pPr>
            <a:endParaRPr lang="en-US" sz="2800" b="1" kern="1200" dirty="0">
              <a:solidFill>
                <a:srgbClr val="0D2F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30000"/>
              </a:lnSpc>
              <a:buClr>
                <a:srgbClr val="006600"/>
              </a:buClr>
              <a:buSzPct val="50000"/>
            </a:pPr>
            <a:r>
              <a:rPr lang="en-US" sz="2400" b="1" kern="1200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Nuchal</a:t>
            </a:r>
            <a:r>
              <a:rPr lang="en-US" sz="2400" b="1" kern="12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position </a:t>
            </a:r>
          </a:p>
        </p:txBody>
      </p:sp>
      <p:sp>
        <p:nvSpPr>
          <p:cNvPr id="46088" name="Text Box 8" descr="Blue tissue paper"/>
          <p:cNvSpPr txBox="1">
            <a:spLocks noChangeArrowheads="1"/>
          </p:cNvSpPr>
          <p:nvPr/>
        </p:nvSpPr>
        <p:spPr bwMode="auto">
          <a:xfrm>
            <a:off x="6084168" y="2276872"/>
            <a:ext cx="2835275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Bring down arm</a:t>
            </a:r>
          </a:p>
          <a:p>
            <a:pPr>
              <a:lnSpc>
                <a:spcPct val="80000"/>
              </a:lnSpc>
            </a:pP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Lovset’s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manoeu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46089" name="Text Box 9" descr="Blue tissue paper"/>
          <p:cNvSpPr txBox="1">
            <a:spLocks noChangeArrowheads="1"/>
          </p:cNvSpPr>
          <p:nvPr/>
        </p:nvSpPr>
        <p:spPr bwMode="auto">
          <a:xfrm>
            <a:off x="6135688" y="4419600"/>
            <a:ext cx="2322512" cy="128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Rotation in 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direction of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the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malposed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fingers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4429124" y="2714620"/>
            <a:ext cx="1285884" cy="337199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4357686" y="4643446"/>
            <a:ext cx="1428760" cy="342899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utoUpdateAnimBg="0"/>
      <p:bldP spid="46083" grpId="0" uiExpand="1" build="p" autoUpdateAnimBg="0"/>
      <p:bldP spid="46088" grpId="0"/>
      <p:bldP spid="46089" grpId="0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bring arm"/>
          <p:cNvPicPr>
            <a:picLocks noChangeAspect="1" noChangeArrowheads="1"/>
          </p:cNvPicPr>
          <p:nvPr/>
        </p:nvPicPr>
        <p:blipFill>
          <a:blip r:embed="rId3" cstate="print">
            <a:lum bright="-6000" contrast="65000"/>
          </a:blip>
          <a:srcRect/>
          <a:stretch>
            <a:fillRect/>
          </a:stretch>
        </p:blipFill>
        <p:spPr bwMode="auto">
          <a:xfrm>
            <a:off x="0" y="0"/>
            <a:ext cx="4648200" cy="6858000"/>
          </a:xfrm>
          <a:prstGeom prst="rect">
            <a:avLst/>
          </a:prstGeom>
          <a:noFill/>
        </p:spPr>
      </p:pic>
      <p:pic>
        <p:nvPicPr>
          <p:cNvPr id="17412" name="Picture 4" descr="bring an arm"/>
          <p:cNvPicPr>
            <a:picLocks noChangeAspect="1" noChangeArrowheads="1"/>
          </p:cNvPicPr>
          <p:nvPr/>
        </p:nvPicPr>
        <p:blipFill>
          <a:blip r:embed="rId4" cstate="print">
            <a:lum bright="-6000" contrast="42000"/>
          </a:blip>
          <a:srcRect/>
          <a:stretch>
            <a:fillRect/>
          </a:stretch>
        </p:blipFill>
        <p:spPr bwMode="auto">
          <a:xfrm>
            <a:off x="4648200" y="0"/>
            <a:ext cx="4495800" cy="6858000"/>
          </a:xfrm>
          <a:prstGeom prst="rect">
            <a:avLst/>
          </a:prstGeom>
          <a:noFill/>
        </p:spPr>
      </p:pic>
      <p:sp>
        <p:nvSpPr>
          <p:cNvPr id="17415" name="Text Box 7"/>
          <p:cNvSpPr txBox="1">
            <a:spLocks noGrp="1" noChangeArrowheads="1"/>
          </p:cNvSpPr>
          <p:nvPr>
            <p:ph type="title"/>
          </p:nvPr>
        </p:nvSpPr>
        <p:spPr>
          <a:xfrm>
            <a:off x="838200" y="457200"/>
            <a:ext cx="7772400" cy="523528"/>
          </a:xfrm>
          <a:noFill/>
          <a:ln/>
        </p:spPr>
        <p:txBody>
          <a:bodyPr/>
          <a:lstStyle/>
          <a:p>
            <a:pPr algn="ctr"/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Bringing down an extended arm</a:t>
            </a: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 rot="10800000">
            <a:off x="3419872" y="2780928"/>
            <a:ext cx="1600200" cy="485775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nuchal1"/>
          <p:cNvPicPr>
            <a:picLocks noChangeAspect="1" noChangeArrowheads="1"/>
          </p:cNvPicPr>
          <p:nvPr/>
        </p:nvPicPr>
        <p:blipFill>
          <a:blip r:embed="rId3" cstate="print">
            <a:lum bright="-6000" contrast="35000"/>
          </a:blip>
          <a:srcRect/>
          <a:stretch>
            <a:fillRect/>
          </a:stretch>
        </p:blipFill>
        <p:spPr bwMode="auto">
          <a:xfrm>
            <a:off x="0" y="0"/>
            <a:ext cx="4533900" cy="6858000"/>
          </a:xfrm>
          <a:prstGeom prst="rect">
            <a:avLst/>
          </a:prstGeom>
          <a:noFill/>
        </p:spPr>
      </p:pic>
      <p:pic>
        <p:nvPicPr>
          <p:cNvPr id="20486" name="Picture 6" descr="nuchal3"/>
          <p:cNvPicPr>
            <a:picLocks noChangeAspect="1" noChangeArrowheads="1"/>
          </p:cNvPicPr>
          <p:nvPr/>
        </p:nvPicPr>
        <p:blipFill>
          <a:blip r:embed="rId4" cstate="print">
            <a:lum bright="-6000" contrast="67000"/>
          </a:blip>
          <a:srcRect/>
          <a:stretch>
            <a:fillRect/>
          </a:stretch>
        </p:blipFill>
        <p:spPr bwMode="auto">
          <a:xfrm>
            <a:off x="4495800" y="0"/>
            <a:ext cx="4648200" cy="6858000"/>
          </a:xfrm>
          <a:prstGeom prst="rect">
            <a:avLst/>
          </a:prstGeom>
          <a:noFill/>
        </p:spPr>
      </p:pic>
      <p:sp>
        <p:nvSpPr>
          <p:cNvPr id="7" name="Text Box 1029"/>
          <p:cNvSpPr txBox="1">
            <a:spLocks noChangeArrowheads="1"/>
          </p:cNvSpPr>
          <p:nvPr/>
        </p:nvSpPr>
        <p:spPr bwMode="auto">
          <a:xfrm>
            <a:off x="1785918" y="142852"/>
            <a:ext cx="59463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Nuchal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position of arm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 rot="10800000">
            <a:off x="6156176" y="836712"/>
            <a:ext cx="1600200" cy="485775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 rot="5400000">
            <a:off x="-49570" y="2989347"/>
            <a:ext cx="1600200" cy="485775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4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857233"/>
            <a:ext cx="7772400" cy="785818"/>
          </a:xfrm>
        </p:spPr>
        <p:txBody>
          <a:bodyPr/>
          <a:lstStyle/>
          <a:p>
            <a:pPr marL="514350" indent="-514350" algn="ctr">
              <a:buFont typeface="+mj-lt"/>
              <a:buAutoNum type="arabicPeriod" startAt="4"/>
            </a:pPr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Arrest of after-coming head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132856"/>
            <a:ext cx="8227640" cy="4114800"/>
          </a:xfrm>
        </p:spPr>
        <p:txBody>
          <a:bodyPr/>
          <a:lstStyle/>
          <a:p>
            <a:r>
              <a:rPr lang="en-US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Above the </a:t>
            </a:r>
            <a:r>
              <a:rPr lang="en-US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brim</a:t>
            </a:r>
          </a:p>
          <a:p>
            <a:pPr>
              <a:buNone/>
            </a:pPr>
            <a:endParaRPr lang="en-US" sz="2400" b="1" u="sng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Clr>
                <a:srgbClr val="006600"/>
              </a:buClr>
              <a:buSzPct val="50000"/>
            </a:pP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Big head</a:t>
            </a:r>
          </a:p>
          <a:p>
            <a:pPr lvl="1">
              <a:buClr>
                <a:srgbClr val="006600"/>
              </a:buClr>
              <a:buSzPct val="50000"/>
            </a:pPr>
            <a:r>
              <a:rPr lang="en-US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Hydrocephalus</a:t>
            </a:r>
          </a:p>
          <a:p>
            <a:pPr lvl="1">
              <a:buClr>
                <a:srgbClr val="006600"/>
              </a:buClr>
              <a:buSzPct val="50000"/>
            </a:pPr>
            <a:endParaRPr lang="en-US" sz="20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320000"/>
              </a:lnSpc>
              <a:buClr>
                <a:srgbClr val="006600"/>
              </a:buClr>
              <a:buSzPct val="50000"/>
            </a:pP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Incompletely </a:t>
            </a:r>
            <a:r>
              <a:rPr lang="en-US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dilated </a:t>
            </a:r>
            <a:r>
              <a:rPr lang="en-US" sz="20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Cx</a:t>
            </a:r>
            <a:endParaRPr lang="en-US" sz="20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110" name="Text Box 6" descr="Blue tissue paper"/>
          <p:cNvSpPr txBox="1">
            <a:spLocks noChangeArrowheads="1"/>
          </p:cNvSpPr>
          <p:nvPr/>
        </p:nvSpPr>
        <p:spPr bwMode="auto">
          <a:xfrm>
            <a:off x="6553200" y="2500306"/>
            <a:ext cx="2590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Symphysiotmy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Craniotomy</a:t>
            </a:r>
          </a:p>
          <a:p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Decapitation &amp; CS</a:t>
            </a:r>
          </a:p>
        </p:txBody>
      </p:sp>
      <p:sp>
        <p:nvSpPr>
          <p:cNvPr id="47111" name="Text Box 7" descr="Blue tissue paper"/>
          <p:cNvSpPr txBox="1">
            <a:spLocks noChangeArrowheads="1"/>
          </p:cNvSpPr>
          <p:nvPr/>
        </p:nvSpPr>
        <p:spPr bwMode="auto">
          <a:xfrm>
            <a:off x="6537325" y="4429132"/>
            <a:ext cx="26066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Shoe maker tech</a:t>
            </a:r>
          </a:p>
          <a:p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Cx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incision</a:t>
            </a:r>
          </a:p>
          <a:p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Wait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5143504" y="3214686"/>
            <a:ext cx="995572" cy="338339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5143504" y="4643446"/>
            <a:ext cx="1067010" cy="351449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  <p:bldP spid="47107" grpId="0" uiExpand="1" build="p" autoUpdateAnimBg="0"/>
      <p:bldP spid="47110" grpId="0"/>
      <p:bldP spid="47111" grpId="0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4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5011495" y="857232"/>
            <a:ext cx="4132505" cy="569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38" y="928670"/>
            <a:ext cx="7772400" cy="710208"/>
          </a:xfrm>
        </p:spPr>
        <p:txBody>
          <a:bodyPr/>
          <a:lstStyle/>
          <a:p>
            <a:pPr marL="514350" indent="-514350" algn="ctr">
              <a:buFont typeface="+mj-lt"/>
              <a:buAutoNum type="arabicPeriod" startAt="5"/>
            </a:pPr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Arrest of the after-coming head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2060848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In the pelvic </a:t>
            </a:r>
            <a:r>
              <a:rPr lang="en-US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cavity</a:t>
            </a:r>
          </a:p>
          <a:p>
            <a:pPr>
              <a:lnSpc>
                <a:spcPct val="90000"/>
              </a:lnSpc>
            </a:pPr>
            <a:endParaRPr lang="en-US" sz="2400" b="1" u="sng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90000"/>
              </a:lnSpc>
              <a:buClr>
                <a:srgbClr val="006600"/>
              </a:buClr>
              <a:buSzPct val="50000"/>
            </a:pP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Large head</a:t>
            </a:r>
          </a:p>
          <a:p>
            <a:pPr lvl="1">
              <a:lnSpc>
                <a:spcPct val="90000"/>
              </a:lnSpc>
              <a:buClr>
                <a:srgbClr val="006600"/>
              </a:buClr>
              <a:buSzPct val="50000"/>
            </a:pPr>
            <a:r>
              <a:rPr lang="en-US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Hydrocephalus</a:t>
            </a:r>
          </a:p>
          <a:p>
            <a:pPr lvl="1">
              <a:lnSpc>
                <a:spcPct val="90000"/>
              </a:lnSpc>
              <a:buClr>
                <a:srgbClr val="006600"/>
              </a:buClr>
              <a:buSzPct val="50000"/>
            </a:pPr>
            <a:endParaRPr lang="en-US" sz="20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340000"/>
              </a:lnSpc>
              <a:buClr>
                <a:srgbClr val="006600"/>
              </a:buClr>
              <a:buSzPct val="50000"/>
            </a:pP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Extension of head</a:t>
            </a:r>
          </a:p>
          <a:p>
            <a:pPr lvl="1">
              <a:lnSpc>
                <a:spcPct val="110000"/>
              </a:lnSpc>
              <a:buClr>
                <a:srgbClr val="006600"/>
              </a:buClr>
              <a:buSzPct val="50000"/>
            </a:pP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Posterior rotation </a:t>
            </a:r>
          </a:p>
          <a:p>
            <a:pPr lvl="1">
              <a:lnSpc>
                <a:spcPct val="110000"/>
              </a:lnSpc>
              <a:buClr>
                <a:srgbClr val="006600"/>
              </a:buClr>
              <a:buSzPct val="50000"/>
              <a:buFont typeface="Wingdings" pitchFamily="2" charset="2"/>
              <a:buNone/>
            </a:pP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 of head</a:t>
            </a:r>
          </a:p>
          <a:p>
            <a:pPr lvl="1">
              <a:lnSpc>
                <a:spcPct val="90000"/>
              </a:lnSpc>
              <a:buClr>
                <a:srgbClr val="006600"/>
              </a:buClr>
              <a:buSzPct val="50000"/>
            </a:pP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Posterior rotation </a:t>
            </a:r>
          </a:p>
          <a:p>
            <a:pPr lvl="1">
              <a:lnSpc>
                <a:spcPct val="90000"/>
              </a:lnSpc>
              <a:buClr>
                <a:srgbClr val="006600"/>
              </a:buClr>
              <a:buSzPct val="50000"/>
              <a:buFont typeface="Wingdings" pitchFamily="2" charset="2"/>
              <a:buNone/>
            </a:pPr>
            <a:r>
              <a:rPr 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&amp; extension</a:t>
            </a:r>
            <a:endParaRPr lang="en-US" sz="24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135" name="Text Box 7" descr="Blue tissue paper"/>
          <p:cNvSpPr txBox="1">
            <a:spLocks noChangeArrowheads="1"/>
          </p:cNvSpPr>
          <p:nvPr/>
        </p:nvSpPr>
        <p:spPr bwMode="auto">
          <a:xfrm>
            <a:off x="6248400" y="2286000"/>
            <a:ext cx="28956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rgbClr val="000000"/>
                </a:solidFill>
              </a:rPr>
              <a:t>Symphysiotmy</a:t>
            </a:r>
            <a:endParaRPr lang="en-US" b="1" dirty="0">
              <a:solidFill>
                <a:srgbClr val="0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>
                <a:solidFill>
                  <a:srgbClr val="000000"/>
                </a:solidFill>
              </a:rPr>
              <a:t>Craniotomy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>
                <a:solidFill>
                  <a:srgbClr val="000000"/>
                </a:solidFill>
              </a:rPr>
              <a:t>Decapitation &amp;                                                   </a:t>
            </a:r>
            <a:r>
              <a:rPr lang="en-US" b="1" dirty="0" smtClean="0">
                <a:solidFill>
                  <a:srgbClr val="000000"/>
                </a:solidFill>
              </a:rPr>
              <a:t>	CS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48138" name="Text Box 10" descr="Blue tissue paper"/>
          <p:cNvSpPr txBox="1">
            <a:spLocks noChangeArrowheads="1"/>
          </p:cNvSpPr>
          <p:nvPr/>
        </p:nvSpPr>
        <p:spPr bwMode="auto">
          <a:xfrm>
            <a:off x="6324600" y="4826000"/>
            <a:ext cx="15151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00"/>
                </a:solidFill>
              </a:rPr>
              <a:t> Rotation</a:t>
            </a:r>
            <a:endParaRPr lang="en-US" b="1" dirty="0">
              <a:solidFill>
                <a:srgbClr val="0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00"/>
                </a:solidFill>
              </a:rPr>
              <a:t> M.S.V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48140" name="Text Box 12" descr="Blue tissue paper"/>
          <p:cNvSpPr txBox="1">
            <a:spLocks noChangeArrowheads="1"/>
          </p:cNvSpPr>
          <p:nvPr/>
        </p:nvSpPr>
        <p:spPr bwMode="auto">
          <a:xfrm>
            <a:off x="6324600" y="4191000"/>
            <a:ext cx="10602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M.S.V</a:t>
            </a:r>
            <a:r>
              <a:rPr lang="en-US" b="1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48141" name="Text Box 13" descr="Blue tissue paper"/>
          <p:cNvSpPr txBox="1">
            <a:spLocks noChangeArrowheads="1"/>
          </p:cNvSpPr>
          <p:nvPr/>
        </p:nvSpPr>
        <p:spPr bwMode="auto">
          <a:xfrm>
            <a:off x="6165850" y="5867400"/>
            <a:ext cx="26709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Prague </a:t>
            </a:r>
            <a:r>
              <a:rPr lang="en-US" b="1" dirty="0" err="1">
                <a:solidFill>
                  <a:srgbClr val="000000"/>
                </a:solidFill>
              </a:rPr>
              <a:t>manoeuver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4572000" y="3071810"/>
            <a:ext cx="1143578" cy="340049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4643438" y="4357694"/>
            <a:ext cx="1143008" cy="349739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4643438" y="5143512"/>
            <a:ext cx="1214446" cy="355439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4643438" y="6000768"/>
            <a:ext cx="1143008" cy="362849"/>
          </a:xfrm>
          <a:prstGeom prst="rightArrow">
            <a:avLst>
              <a:gd name="adj1" fmla="val 50000"/>
              <a:gd name="adj2" fmla="val 8235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utoUpdateAnimBg="0"/>
      <p:bldP spid="48131" grpId="0" build="p" autoUpdateAnimBg="0"/>
      <p:bldP spid="48135" grpId="0"/>
      <p:bldP spid="48138" grpId="0"/>
      <p:bldP spid="48140" grpId="0"/>
      <p:bldP spid="48141" grpId="0"/>
      <p:bldP spid="12" grpId="0" animBg="1"/>
      <p:bldP spid="13" grpId="0" animBg="1"/>
      <p:bldP spid="14" grpId="0" animBg="1"/>
      <p:bldP spid="1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7" name="Picture 3" descr="prague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8" name="Text Box 4" descr="Parchment"/>
          <p:cNvSpPr txBox="1">
            <a:spLocks noChangeArrowheads="1"/>
          </p:cNvSpPr>
          <p:nvPr/>
        </p:nvSpPr>
        <p:spPr bwMode="auto">
          <a:xfrm>
            <a:off x="228600" y="2438400"/>
            <a:ext cx="4006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Prague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manoeuver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 rot="19367300">
            <a:off x="5638800" y="5105400"/>
            <a:ext cx="2209800" cy="533400"/>
          </a:xfrm>
          <a:prstGeom prst="curvedUpArrow">
            <a:avLst>
              <a:gd name="adj1" fmla="val 82857"/>
              <a:gd name="adj2" fmla="val 165714"/>
              <a:gd name="adj3" fmla="val 33333"/>
            </a:avLst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838200"/>
            <a:ext cx="8083624" cy="1143000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C.S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IN THE BREECH PRESENTATION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708920"/>
            <a:ext cx="7315200" cy="3610918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D2FD7"/>
              </a:buClr>
              <a:buFont typeface="Wingdings" pitchFamily="2" charset="2"/>
              <a:buChar char="§"/>
            </a:pPr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Passage</a:t>
            </a:r>
          </a:p>
          <a:p>
            <a:pPr>
              <a:lnSpc>
                <a:spcPct val="150000"/>
              </a:lnSpc>
              <a:buClr>
                <a:srgbClr val="0D2FD7"/>
              </a:buClr>
              <a:buFont typeface="Wingdings" pitchFamily="2" charset="2"/>
              <a:buChar char="§"/>
            </a:pPr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Passenger</a:t>
            </a:r>
          </a:p>
          <a:p>
            <a:pPr>
              <a:lnSpc>
                <a:spcPct val="150000"/>
              </a:lnSpc>
              <a:buClr>
                <a:srgbClr val="0D2FD7"/>
              </a:buClr>
              <a:buFont typeface="Wingdings" pitchFamily="2" charset="2"/>
              <a:buChar char="§"/>
            </a:pPr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Power</a:t>
            </a:r>
          </a:p>
          <a:p>
            <a:pPr>
              <a:lnSpc>
                <a:spcPct val="150000"/>
              </a:lnSpc>
              <a:buClr>
                <a:srgbClr val="0D2FD7"/>
              </a:buClr>
              <a:buFont typeface="Wingdings" pitchFamily="2" charset="2"/>
              <a:buChar char="§"/>
            </a:pPr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Maternal</a:t>
            </a:r>
          </a:p>
        </p:txBody>
      </p:sp>
      <p:pic>
        <p:nvPicPr>
          <p:cNvPr id="49156" name="Picture 4"/>
          <p:cNvPicPr>
            <a:picLocks noChangeArrowheads="1"/>
          </p:cNvPicPr>
          <p:nvPr/>
        </p:nvPicPr>
        <p:blipFill>
          <a:blip r:embed="rId2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5580112" y="2636912"/>
            <a:ext cx="2362200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772400" cy="718592"/>
          </a:xfrm>
        </p:spPr>
        <p:txBody>
          <a:bodyPr/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Hyperextended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Neck </a:t>
            </a:r>
          </a:p>
        </p:txBody>
      </p:sp>
      <p:pic>
        <p:nvPicPr>
          <p:cNvPr id="58371" name="Picture 3" descr="sonoiniencephaly"/>
          <p:cNvPicPr>
            <a:picLocks noChangeAspect="1" noChangeArrowheads="1"/>
          </p:cNvPicPr>
          <p:nvPr/>
        </p:nvPicPr>
        <p:blipFill>
          <a:blip r:embed="rId2" cstate="print">
            <a:lum bright="6000" contrast="18000"/>
          </a:blip>
          <a:srcRect r="22957" b="2243"/>
          <a:stretch>
            <a:fillRect/>
          </a:stretch>
        </p:blipFill>
        <p:spPr bwMode="auto">
          <a:xfrm>
            <a:off x="2699792" y="1916832"/>
            <a:ext cx="4608512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692150"/>
            <a:ext cx="7772400" cy="1143000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Why babies die ?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276475"/>
            <a:ext cx="7772400" cy="4114800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D2FD7"/>
              </a:buClr>
              <a:buSzPct val="50000"/>
            </a:pP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Intracranial </a:t>
            </a:r>
            <a:r>
              <a:rPr lang="en-US" sz="2400" b="1" dirty="0" err="1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haemorrhage</a:t>
            </a:r>
            <a:endParaRPr lang="en-US" sz="24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Clr>
                <a:srgbClr val="0D2FD7"/>
              </a:buClr>
              <a:buSzPct val="50000"/>
            </a:pP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Fracture dislocation of spine</a:t>
            </a:r>
          </a:p>
          <a:p>
            <a:pPr>
              <a:lnSpc>
                <a:spcPct val="150000"/>
              </a:lnSpc>
              <a:buClr>
                <a:srgbClr val="0D2FD7"/>
              </a:buClr>
              <a:buSzPct val="50000"/>
            </a:pP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Fetal asphyxia</a:t>
            </a:r>
          </a:p>
          <a:p>
            <a:pPr>
              <a:lnSpc>
                <a:spcPct val="150000"/>
              </a:lnSpc>
              <a:buClr>
                <a:srgbClr val="0D2FD7"/>
              </a:buClr>
              <a:buSzPct val="50000"/>
            </a:pP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Prematurity</a:t>
            </a:r>
            <a:endParaRPr lang="en-US" sz="28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Clr>
                <a:srgbClr val="0D2FD7"/>
              </a:buClr>
              <a:buSzPct val="50000"/>
            </a:pPr>
            <a:endParaRPr lang="en-US" sz="4000" b="1" i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5300" name="Picture 4" descr="PE0702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038600"/>
            <a:ext cx="2157413" cy="2135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2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836712"/>
            <a:ext cx="7772400" cy="1143000"/>
          </a:xfrm>
        </p:spPr>
        <p:txBody>
          <a:bodyPr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Usually c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auses 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in the passenger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743200"/>
            <a:ext cx="7772400" cy="4114800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4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Prematurity</a:t>
            </a:r>
          </a:p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Multiple pregnancy</a:t>
            </a:r>
          </a:p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Congenital malformations</a:t>
            </a:r>
          </a:p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Frank </a:t>
            </a: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breech</a:t>
            </a:r>
          </a:p>
          <a:p>
            <a:pPr>
              <a:lnSpc>
                <a:spcPct val="150000"/>
              </a:lnSpc>
              <a:buClr>
                <a:srgbClr val="0D2FD7"/>
              </a:buClr>
              <a:buNone/>
            </a:pPr>
            <a:r>
              <a:rPr lang="en-US" sz="2000" b="1" dirty="0" smtClean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Why?</a:t>
            </a:r>
            <a:endParaRPr lang="en-US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403648" y="2708920"/>
            <a:ext cx="2264296" cy="685800"/>
          </a:xfrm>
          <a:prstGeom prst="rect">
            <a:avLst/>
          </a:prstGeom>
          <a:noFill/>
          <a:ln w="825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5616" y="1772816"/>
            <a:ext cx="7772400" cy="1143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C.S. for all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breechs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19672" y="4365104"/>
            <a:ext cx="6400800" cy="1371600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Lancet Oct., 2000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http://www.empowher.com/files/ebsco/images/si55550989.jpg"/>
          <p:cNvPicPr>
            <a:picLocks noChangeAspect="1" noChangeArrowheads="1"/>
          </p:cNvPicPr>
          <p:nvPr/>
        </p:nvPicPr>
        <p:blipFill>
          <a:blip r:embed="rId2" cstate="print">
            <a:lum bright="33000" contrast="-50000"/>
          </a:blip>
          <a:srcRect l="41579"/>
          <a:stretch>
            <a:fillRect/>
          </a:stretch>
        </p:blipFill>
        <p:spPr bwMode="auto">
          <a:xfrm>
            <a:off x="4788024" y="908720"/>
            <a:ext cx="4132505" cy="569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1785926"/>
            <a:ext cx="8077200" cy="4114800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Congenital anomalies of uterus</a:t>
            </a:r>
          </a:p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Uterine fibroids</a:t>
            </a:r>
          </a:p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Pendulous abdomen </a:t>
            </a:r>
          </a:p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Contracted pelvis</a:t>
            </a:r>
          </a:p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Poly and </a:t>
            </a:r>
            <a:r>
              <a:rPr lang="en-US" sz="2000" b="1" dirty="0" err="1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oligohydramnios</a:t>
            </a:r>
            <a:endParaRPr lang="en-US" sz="2000" b="1" dirty="0">
              <a:solidFill>
                <a:srgbClr val="0D2F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Low placenta</a:t>
            </a:r>
          </a:p>
          <a:p>
            <a:pPr>
              <a:lnSpc>
                <a:spcPct val="150000"/>
              </a:lnSpc>
              <a:buClr>
                <a:srgbClr val="0D2FD7"/>
              </a:buClr>
            </a:pPr>
            <a:r>
              <a:rPr lang="en-US" sz="20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Idiopathic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548680"/>
            <a:ext cx="7772400" cy="1143000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TYPES OF BREECH</a:t>
            </a:r>
          </a:p>
        </p:txBody>
      </p:sp>
      <p:sp>
        <p:nvSpPr>
          <p:cNvPr id="25604" name="Oval 4"/>
          <p:cNvSpPr>
            <a:spLocks noChangeArrowheads="1"/>
          </p:cNvSpPr>
          <p:nvPr/>
        </p:nvSpPr>
        <p:spPr bwMode="auto">
          <a:xfrm>
            <a:off x="1066800" y="2209800"/>
            <a:ext cx="990600" cy="1371600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Oval 7"/>
          <p:cNvSpPr>
            <a:spLocks noChangeArrowheads="1"/>
          </p:cNvSpPr>
          <p:nvPr/>
        </p:nvSpPr>
        <p:spPr bwMode="auto">
          <a:xfrm>
            <a:off x="1752600" y="2743200"/>
            <a:ext cx="762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>
            <a:off x="1524000" y="3581400"/>
            <a:ext cx="0" cy="213360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1828800" y="4572000"/>
            <a:ext cx="0" cy="114300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2057400" y="4572000"/>
            <a:ext cx="0" cy="114300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 flipH="1">
            <a:off x="1828800" y="4572000"/>
            <a:ext cx="228600" cy="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>
            <a:off x="1524000" y="5715000"/>
            <a:ext cx="304800" cy="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3429000" y="2209800"/>
            <a:ext cx="990600" cy="1371600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5" name="Oval 15"/>
          <p:cNvSpPr>
            <a:spLocks noChangeArrowheads="1"/>
          </p:cNvSpPr>
          <p:nvPr/>
        </p:nvSpPr>
        <p:spPr bwMode="auto">
          <a:xfrm>
            <a:off x="5562600" y="2209800"/>
            <a:ext cx="990600" cy="1371600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6" name="Oval 16"/>
          <p:cNvSpPr>
            <a:spLocks noChangeArrowheads="1"/>
          </p:cNvSpPr>
          <p:nvPr/>
        </p:nvSpPr>
        <p:spPr bwMode="auto">
          <a:xfrm>
            <a:off x="7620000" y="2057400"/>
            <a:ext cx="990600" cy="1371600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25617" name="Line 17"/>
          <p:cNvSpPr>
            <a:spLocks noChangeShapeType="1"/>
          </p:cNvSpPr>
          <p:nvPr/>
        </p:nvSpPr>
        <p:spPr bwMode="auto">
          <a:xfrm>
            <a:off x="3810000" y="3581400"/>
            <a:ext cx="0" cy="213360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18" name="Line 18"/>
          <p:cNvSpPr>
            <a:spLocks noChangeShapeType="1"/>
          </p:cNvSpPr>
          <p:nvPr/>
        </p:nvSpPr>
        <p:spPr bwMode="auto">
          <a:xfrm flipH="1">
            <a:off x="4267200" y="3657600"/>
            <a:ext cx="0" cy="205740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19" name="Line 19"/>
          <p:cNvSpPr>
            <a:spLocks noChangeShapeType="1"/>
          </p:cNvSpPr>
          <p:nvPr/>
        </p:nvSpPr>
        <p:spPr bwMode="auto">
          <a:xfrm flipH="1">
            <a:off x="3810000" y="5715000"/>
            <a:ext cx="457200" cy="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>
            <a:off x="6096000" y="3581400"/>
            <a:ext cx="0" cy="205740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>
            <a:off x="5791200" y="4343400"/>
            <a:ext cx="0" cy="129540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H="1">
            <a:off x="5791200" y="5638800"/>
            <a:ext cx="304800" cy="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>
            <a:off x="7924800" y="3352800"/>
            <a:ext cx="0" cy="167640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>
            <a:off x="8229600" y="5029200"/>
            <a:ext cx="0" cy="106680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 flipH="1">
            <a:off x="7924800" y="5029200"/>
            <a:ext cx="304800" cy="0"/>
          </a:xfrm>
          <a:prstGeom prst="lin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27" name="Oval 27"/>
          <p:cNvSpPr>
            <a:spLocks noChangeArrowheads="1"/>
          </p:cNvSpPr>
          <p:nvPr/>
        </p:nvSpPr>
        <p:spPr bwMode="auto">
          <a:xfrm>
            <a:off x="2057400" y="5638800"/>
            <a:ext cx="3810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8" name="Oval 28"/>
          <p:cNvSpPr>
            <a:spLocks noChangeArrowheads="1"/>
          </p:cNvSpPr>
          <p:nvPr/>
        </p:nvSpPr>
        <p:spPr bwMode="auto">
          <a:xfrm>
            <a:off x="8229600" y="6019800"/>
            <a:ext cx="3810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9" name="Oval 29"/>
          <p:cNvSpPr>
            <a:spLocks noChangeArrowheads="1"/>
          </p:cNvSpPr>
          <p:nvPr/>
        </p:nvSpPr>
        <p:spPr bwMode="auto">
          <a:xfrm>
            <a:off x="5410200" y="4267200"/>
            <a:ext cx="3810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0" name="Oval 30"/>
          <p:cNvSpPr>
            <a:spLocks noChangeArrowheads="1"/>
          </p:cNvSpPr>
          <p:nvPr/>
        </p:nvSpPr>
        <p:spPr bwMode="auto">
          <a:xfrm>
            <a:off x="4267200" y="3581400"/>
            <a:ext cx="3810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1" name="Oval 31"/>
          <p:cNvSpPr>
            <a:spLocks noChangeArrowheads="1"/>
          </p:cNvSpPr>
          <p:nvPr/>
        </p:nvSpPr>
        <p:spPr bwMode="auto">
          <a:xfrm>
            <a:off x="4114800" y="2667000"/>
            <a:ext cx="762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2" name="Oval 32"/>
          <p:cNvSpPr>
            <a:spLocks noChangeArrowheads="1"/>
          </p:cNvSpPr>
          <p:nvPr/>
        </p:nvSpPr>
        <p:spPr bwMode="auto">
          <a:xfrm>
            <a:off x="6248400" y="2667000"/>
            <a:ext cx="762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3" name="Oval 33"/>
          <p:cNvSpPr>
            <a:spLocks noChangeArrowheads="1"/>
          </p:cNvSpPr>
          <p:nvPr/>
        </p:nvSpPr>
        <p:spPr bwMode="auto">
          <a:xfrm>
            <a:off x="8305800" y="2590800"/>
            <a:ext cx="762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5" name="Oval 35"/>
          <p:cNvSpPr>
            <a:spLocks noChangeArrowheads="1"/>
          </p:cNvSpPr>
          <p:nvPr/>
        </p:nvSpPr>
        <p:spPr bwMode="auto">
          <a:xfrm>
            <a:off x="8534400" y="2667000"/>
            <a:ext cx="381000" cy="152400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6" name="Oval 36"/>
          <p:cNvSpPr>
            <a:spLocks noChangeArrowheads="1"/>
          </p:cNvSpPr>
          <p:nvPr/>
        </p:nvSpPr>
        <p:spPr bwMode="auto">
          <a:xfrm>
            <a:off x="6553200" y="2667000"/>
            <a:ext cx="381000" cy="152400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7" name="Oval 37"/>
          <p:cNvSpPr>
            <a:spLocks noChangeArrowheads="1"/>
          </p:cNvSpPr>
          <p:nvPr/>
        </p:nvSpPr>
        <p:spPr bwMode="auto">
          <a:xfrm>
            <a:off x="4419600" y="2743200"/>
            <a:ext cx="381000" cy="152400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8" name="Oval 38"/>
          <p:cNvSpPr>
            <a:spLocks noChangeArrowheads="1"/>
          </p:cNvSpPr>
          <p:nvPr/>
        </p:nvSpPr>
        <p:spPr bwMode="auto">
          <a:xfrm>
            <a:off x="2057400" y="2819400"/>
            <a:ext cx="381000" cy="152400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9" name="Text Box 39"/>
          <p:cNvSpPr txBox="1">
            <a:spLocks noChangeArrowheads="1"/>
          </p:cNvSpPr>
          <p:nvPr/>
        </p:nvSpPr>
        <p:spPr bwMode="auto">
          <a:xfrm>
            <a:off x="1201050" y="6073775"/>
            <a:ext cx="175079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Complete 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(15%)</a:t>
            </a:r>
          </a:p>
        </p:txBody>
      </p:sp>
      <p:sp>
        <p:nvSpPr>
          <p:cNvPr id="25640" name="Text Box 40"/>
          <p:cNvSpPr txBox="1">
            <a:spLocks noChangeArrowheads="1"/>
          </p:cNvSpPr>
          <p:nvPr/>
        </p:nvSpPr>
        <p:spPr bwMode="auto">
          <a:xfrm>
            <a:off x="3632863" y="6073775"/>
            <a:ext cx="11432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Frank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(65%)</a:t>
            </a:r>
          </a:p>
        </p:txBody>
      </p:sp>
      <p:sp>
        <p:nvSpPr>
          <p:cNvPr id="25641" name="Text Box 41"/>
          <p:cNvSpPr txBox="1">
            <a:spLocks noChangeArrowheads="1"/>
          </p:cNvSpPr>
          <p:nvPr/>
        </p:nvSpPr>
        <p:spPr bwMode="auto">
          <a:xfrm>
            <a:off x="5441015" y="6019800"/>
            <a:ext cx="98135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Knee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(10%)</a:t>
            </a:r>
          </a:p>
        </p:txBody>
      </p:sp>
      <p:sp>
        <p:nvSpPr>
          <p:cNvPr id="25642" name="Text Box 42"/>
          <p:cNvSpPr txBox="1">
            <a:spLocks noChangeArrowheads="1"/>
          </p:cNvSpPr>
          <p:nvPr/>
        </p:nvSpPr>
        <p:spPr bwMode="auto">
          <a:xfrm>
            <a:off x="7093658" y="6096000"/>
            <a:ext cx="146226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Footling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(10%)</a:t>
            </a:r>
          </a:p>
        </p:txBody>
      </p:sp>
      <p:sp>
        <p:nvSpPr>
          <p:cNvPr id="25643" name="Oval 43"/>
          <p:cNvSpPr>
            <a:spLocks noChangeArrowheads="1"/>
          </p:cNvSpPr>
          <p:nvPr/>
        </p:nvSpPr>
        <p:spPr bwMode="auto">
          <a:xfrm>
            <a:off x="5181600" y="5257800"/>
            <a:ext cx="1600200" cy="762000"/>
          </a:xfrm>
          <a:prstGeom prst="ellips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4" name="Oval 44"/>
          <p:cNvSpPr>
            <a:spLocks noChangeArrowheads="1"/>
          </p:cNvSpPr>
          <p:nvPr/>
        </p:nvSpPr>
        <p:spPr bwMode="auto">
          <a:xfrm>
            <a:off x="3276600" y="5257800"/>
            <a:ext cx="1600200" cy="762000"/>
          </a:xfrm>
          <a:prstGeom prst="ellips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5" name="Oval 45"/>
          <p:cNvSpPr>
            <a:spLocks noChangeArrowheads="1"/>
          </p:cNvSpPr>
          <p:nvPr/>
        </p:nvSpPr>
        <p:spPr bwMode="auto">
          <a:xfrm>
            <a:off x="1143000" y="5334000"/>
            <a:ext cx="1600200" cy="762000"/>
          </a:xfrm>
          <a:prstGeom prst="ellipse">
            <a:avLst/>
          </a:prstGeom>
          <a:noFill/>
          <a:ln w="666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6" name="Oval 46"/>
          <p:cNvSpPr>
            <a:spLocks noChangeArrowheads="1"/>
          </p:cNvSpPr>
          <p:nvPr/>
        </p:nvSpPr>
        <p:spPr bwMode="auto">
          <a:xfrm>
            <a:off x="7543800" y="5486400"/>
            <a:ext cx="1600200" cy="762000"/>
          </a:xfrm>
          <a:prstGeom prst="ellipse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://www.irishhealth.com/content/image/71/Image1.jpg"/>
          <p:cNvPicPr>
            <a:picLocks noChangeAspect="1" noChangeArrowheads="1"/>
          </p:cNvPicPr>
          <p:nvPr/>
        </p:nvPicPr>
        <p:blipFill>
          <a:blip r:embed="rId2" cstate="print">
            <a:lum bright="-14000" contrast="27000"/>
          </a:blip>
          <a:srcRect l="49728" t="3086" r="3078" b="4344"/>
          <a:stretch>
            <a:fillRect/>
          </a:stretch>
        </p:blipFill>
        <p:spPr bwMode="auto">
          <a:xfrm>
            <a:off x="1214414" y="2357430"/>
            <a:ext cx="2149696" cy="294320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1924" name="Picture 4" descr="http://static.howstuffworks.com/gif/adam/images/en/types-of-breech-presentation-picture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1000"/>
          </a:blip>
          <a:srcRect l="66149" t="11812" r="3241" b="24401"/>
          <a:stretch>
            <a:fillRect/>
          </a:stretch>
        </p:blipFill>
        <p:spPr bwMode="auto">
          <a:xfrm>
            <a:off x="6286512" y="1785926"/>
            <a:ext cx="2000264" cy="3334583"/>
          </a:xfrm>
          <a:prstGeom prst="rect">
            <a:avLst/>
          </a:prstGeom>
          <a:noFill/>
        </p:spPr>
      </p:pic>
      <p:pic>
        <p:nvPicPr>
          <p:cNvPr id="81926" name="Picture 6" descr="http://static.howstuffworks.com/gif/adam/images/en/types-of-breech-presentation-picture.jpg"/>
          <p:cNvPicPr>
            <a:picLocks noChangeAspect="1" noChangeArrowheads="1"/>
          </p:cNvPicPr>
          <p:nvPr/>
        </p:nvPicPr>
        <p:blipFill>
          <a:blip r:embed="rId3" cstate="print">
            <a:lum bright="-4000" contrast="19000"/>
          </a:blip>
          <a:srcRect t="11812" r="63159" b="24401"/>
          <a:stretch>
            <a:fillRect/>
          </a:stretch>
        </p:blipFill>
        <p:spPr bwMode="auto">
          <a:xfrm>
            <a:off x="3635896" y="1946650"/>
            <a:ext cx="2221988" cy="3077712"/>
          </a:xfrm>
          <a:prstGeom prst="rect">
            <a:avLst/>
          </a:prstGeom>
          <a:noFill/>
        </p:spPr>
      </p:pic>
      <p:sp>
        <p:nvSpPr>
          <p:cNvPr id="6" name="Text Box 4" descr="Blue tissue paper"/>
          <p:cNvSpPr txBox="1">
            <a:spLocks noChangeArrowheads="1"/>
          </p:cNvSpPr>
          <p:nvPr/>
        </p:nvSpPr>
        <p:spPr bwMode="auto">
          <a:xfrm>
            <a:off x="3214678" y="1428736"/>
            <a:ext cx="30989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Complete breech</a:t>
            </a:r>
          </a:p>
        </p:txBody>
      </p:sp>
      <p:sp>
        <p:nvSpPr>
          <p:cNvPr id="7" name="Text Box 4" descr="Blue tissue paper"/>
          <p:cNvSpPr txBox="1">
            <a:spLocks noChangeArrowheads="1"/>
          </p:cNvSpPr>
          <p:nvPr/>
        </p:nvSpPr>
        <p:spPr bwMode="auto">
          <a:xfrm>
            <a:off x="6228184" y="5301208"/>
            <a:ext cx="24529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Frank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breech</a:t>
            </a:r>
          </a:p>
        </p:txBody>
      </p:sp>
      <p:sp>
        <p:nvSpPr>
          <p:cNvPr id="8" name="Text Box 4" descr="Blue tissue paper"/>
          <p:cNvSpPr txBox="1">
            <a:spLocks noChangeArrowheads="1"/>
          </p:cNvSpPr>
          <p:nvPr/>
        </p:nvSpPr>
        <p:spPr bwMode="auto">
          <a:xfrm>
            <a:off x="971600" y="5373216"/>
            <a:ext cx="37946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Footing presentation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breech2"/>
          <p:cNvPicPr>
            <a:picLocks noChangeAspect="1" noChangeArrowheads="1"/>
          </p:cNvPicPr>
          <p:nvPr/>
        </p:nvPicPr>
        <p:blipFill>
          <a:blip r:embed="rId2" cstate="print">
            <a:lum bright="3000" contrast="14000"/>
          </a:blip>
          <a:srcRect/>
          <a:stretch>
            <a:fillRect/>
          </a:stretch>
        </p:blipFill>
        <p:spPr bwMode="auto">
          <a:xfrm>
            <a:off x="1285852" y="2285992"/>
            <a:ext cx="7239000" cy="3807296"/>
          </a:xfrm>
          <a:prstGeom prst="rect">
            <a:avLst/>
          </a:prstGeom>
          <a:noFill/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85800" y="2438400"/>
            <a:ext cx="10823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LSA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7848600" y="2286000"/>
            <a:ext cx="1022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0D2FD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LSP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3203575" y="981075"/>
            <a:ext cx="308770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Positions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">
  <a:themeElements>
    <a:clrScheme name="Nature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Designs\Nature.pot</Template>
  <TotalTime>1667</TotalTime>
  <Words>636</Words>
  <Application>Microsoft Office PowerPoint</Application>
  <PresentationFormat>On-screen Show (4:3)</PresentationFormat>
  <Paragraphs>226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Nature</vt:lpstr>
      <vt:lpstr>BREECH PRESENTATION</vt:lpstr>
      <vt:lpstr>Slide 2</vt:lpstr>
      <vt:lpstr>Slide 3</vt:lpstr>
      <vt:lpstr>Slide 4</vt:lpstr>
      <vt:lpstr>Usually causes in the passenger</vt:lpstr>
      <vt:lpstr>Slide 6</vt:lpstr>
      <vt:lpstr>TYPES OF BREECH</vt:lpstr>
      <vt:lpstr>Slide 8</vt:lpstr>
      <vt:lpstr>Slide 9</vt:lpstr>
      <vt:lpstr>DIAGNOSIS OF BREECH</vt:lpstr>
      <vt:lpstr>DIAGNOSIS OF FRANK BREECH</vt:lpstr>
      <vt:lpstr>MECHANISM OF LABOUR</vt:lpstr>
      <vt:lpstr>Slide 13</vt:lpstr>
      <vt:lpstr>MECHANISM OF LABOUR</vt:lpstr>
      <vt:lpstr>MANAGEMENT OF BREECH</vt:lpstr>
      <vt:lpstr>External Cephalic Version</vt:lpstr>
      <vt:lpstr>Delivery of uncomplicated breech</vt:lpstr>
      <vt:lpstr>Spontaneous breech delivery</vt:lpstr>
      <vt:lpstr>Assisted breech delivery</vt:lpstr>
      <vt:lpstr>Slide 20</vt:lpstr>
      <vt:lpstr>Slide 21</vt:lpstr>
      <vt:lpstr>Slide 22</vt:lpstr>
      <vt:lpstr>Rotation to deliver the arm</vt:lpstr>
      <vt:lpstr>Slide 24</vt:lpstr>
      <vt:lpstr>Delivery of after-coming head</vt:lpstr>
      <vt:lpstr>Burn’s Marshall method</vt:lpstr>
      <vt:lpstr>Kristellar manoeuver</vt:lpstr>
      <vt:lpstr>Kristellar manoeuver</vt:lpstr>
      <vt:lpstr>Slide 29</vt:lpstr>
      <vt:lpstr>Partial breech extraction (Cox-Marshall method)</vt:lpstr>
      <vt:lpstr>Complete breech extraction </vt:lpstr>
      <vt:lpstr>Complete breech extraction </vt:lpstr>
      <vt:lpstr> Complicated breech delivery</vt:lpstr>
      <vt:lpstr>Breech arrest above pelvic brim</vt:lpstr>
      <vt:lpstr>Breech arrest of at pelvic outlet</vt:lpstr>
      <vt:lpstr>Delivery of complicated frank breech</vt:lpstr>
      <vt:lpstr>Slide 37</vt:lpstr>
      <vt:lpstr>Slide 38</vt:lpstr>
      <vt:lpstr>Groin traction</vt:lpstr>
      <vt:lpstr>Slide 40</vt:lpstr>
      <vt:lpstr>Arrest of shoulders </vt:lpstr>
      <vt:lpstr>Bringing down an extended arm</vt:lpstr>
      <vt:lpstr>Slide 43</vt:lpstr>
      <vt:lpstr>Arrest of after-coming head</vt:lpstr>
      <vt:lpstr>Arrest of the after-coming head</vt:lpstr>
      <vt:lpstr>Slide 46</vt:lpstr>
      <vt:lpstr>C.S IN THE BREECH PRESENTATION</vt:lpstr>
      <vt:lpstr>Hyperextended Neck </vt:lpstr>
      <vt:lpstr>Why babies die ?</vt:lpstr>
      <vt:lpstr>C.S. for all breechs</vt:lpstr>
    </vt:vector>
  </TitlesOfParts>
  <Company>Mansoura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BREECH PRESENTATION</dc:title>
  <dc:creator>Ahmed Badawy</dc:creator>
  <cp:lastModifiedBy>Rama3</cp:lastModifiedBy>
  <cp:revision>99</cp:revision>
  <dcterms:created xsi:type="dcterms:W3CDTF">2002-06-14T20:14:05Z</dcterms:created>
  <dcterms:modified xsi:type="dcterms:W3CDTF">2011-05-24T21:31:18Z</dcterms:modified>
</cp:coreProperties>
</file>