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notesMasterIdLst>
    <p:notesMasterId r:id="rId16"/>
  </p:notesMasterIdLst>
  <p:sldIdLst>
    <p:sldId id="256" r:id="rId3"/>
    <p:sldId id="281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2" r:id="rId14"/>
    <p:sldId id="293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AA4992-841D-4F7D-AC06-E3976B4AF9BF}" type="datetimeFigureOut">
              <a:rPr lang="en-GB" smtClean="0"/>
              <a:t>09/02/2015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22ECFA-4F20-476C-8FD1-BD0E8B0F0B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71519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s-PA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4F01F-AAE7-4B21-A165-262FBE16D19B}" type="slidenum">
              <a:rPr lang="es-PA" smtClean="0">
                <a:solidFill>
                  <a:prstClr val="black"/>
                </a:solidFill>
              </a:rPr>
              <a:pPr/>
              <a:t>2</a:t>
            </a:fld>
            <a:endParaRPr lang="es-P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1332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A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4F01F-AAE7-4B21-A165-262FBE16D19B}" type="slidenum">
              <a:rPr lang="es-PA" smtClean="0">
                <a:solidFill>
                  <a:prstClr val="black"/>
                </a:solidFill>
              </a:rPr>
              <a:pPr/>
              <a:t>3</a:t>
            </a:fld>
            <a:endParaRPr lang="es-P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2915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s-PA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4F01F-AAE7-4B21-A165-262FBE16D19B}" type="slidenum">
              <a:rPr lang="es-PA" smtClean="0">
                <a:solidFill>
                  <a:prstClr val="black"/>
                </a:solidFill>
              </a:rPr>
              <a:pPr/>
              <a:t>4</a:t>
            </a:fld>
            <a:endParaRPr lang="es-P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5924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A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4F01F-AAE7-4B21-A165-262FBE16D19B}" type="slidenum">
              <a:rPr lang="es-PA" smtClean="0">
                <a:solidFill>
                  <a:prstClr val="black"/>
                </a:solidFill>
              </a:rPr>
              <a:pPr/>
              <a:t>5</a:t>
            </a:fld>
            <a:endParaRPr lang="es-P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6669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A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4F01F-AAE7-4B21-A165-262FBE16D19B}" type="slidenum">
              <a:rPr lang="es-PA" smtClean="0">
                <a:solidFill>
                  <a:prstClr val="black"/>
                </a:solidFill>
              </a:rPr>
              <a:pPr/>
              <a:t>6</a:t>
            </a:fld>
            <a:endParaRPr lang="es-P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2861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A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4F01F-AAE7-4B21-A165-262FBE16D19B}" type="slidenum">
              <a:rPr lang="es-PA" smtClean="0">
                <a:solidFill>
                  <a:prstClr val="black"/>
                </a:solidFill>
              </a:rPr>
              <a:pPr/>
              <a:t>7</a:t>
            </a:fld>
            <a:endParaRPr lang="es-P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1577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A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4F01F-AAE7-4B21-A165-262FBE16D19B}" type="slidenum">
              <a:rPr lang="es-PA" smtClean="0">
                <a:solidFill>
                  <a:prstClr val="black"/>
                </a:solidFill>
              </a:rPr>
              <a:pPr/>
              <a:t>8</a:t>
            </a:fld>
            <a:endParaRPr lang="es-P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2860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A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4F01F-AAE7-4B21-A165-262FBE16D19B}" type="slidenum">
              <a:rPr lang="es-PA" smtClean="0">
                <a:solidFill>
                  <a:prstClr val="black"/>
                </a:solidFill>
              </a:rPr>
              <a:pPr/>
              <a:t>9</a:t>
            </a:fld>
            <a:endParaRPr lang="es-P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4311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A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4F01F-AAE7-4B21-A165-262FBE16D19B}" type="slidenum">
              <a:rPr lang="es-PA" smtClean="0">
                <a:solidFill>
                  <a:prstClr val="black"/>
                </a:solidFill>
              </a:rPr>
              <a:pPr/>
              <a:t>10</a:t>
            </a:fld>
            <a:endParaRPr lang="es-P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06936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2/9/2015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EBCD01BD-55D9-4EFB-9D7B-26DEA234083C}" type="datetimeFigureOut">
              <a:rPr lang="es-PA" smtClean="0"/>
              <a:pPr/>
              <a:t>02/09/2015</a:t>
            </a:fld>
            <a:endParaRPr lang="es-PA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s-PA" dirty="0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CA61D3C-828A-461C-BD1D-74B88C728088}" type="slidenum">
              <a:rPr lang="es-PA" smtClean="0">
                <a:solidFill>
                  <a:srgbClr val="94C600"/>
                </a:solidFill>
              </a:rPr>
              <a:pPr/>
              <a:t>‹#›</a:t>
            </a:fld>
            <a:endParaRPr lang="es-PA" dirty="0">
              <a:solidFill>
                <a:srgbClr val="94C600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06237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01BD-55D9-4EFB-9D7B-26DEA234083C}" type="datetimeFigureOut">
              <a:rPr lang="es-PA" smtClean="0"/>
              <a:pPr/>
              <a:t>02/09/2015</a:t>
            </a:fld>
            <a:endParaRPr lang="es-P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 dirty="0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61D3C-828A-461C-BD1D-74B88C728088}" type="slidenum">
              <a:rPr lang="es-PA" smtClean="0"/>
              <a:pPr/>
              <a:t>‹#›</a:t>
            </a:fld>
            <a:endParaRPr lang="es-PA" dirty="0"/>
          </a:p>
        </p:txBody>
      </p:sp>
    </p:spTree>
    <p:extLst>
      <p:ext uri="{BB962C8B-B14F-4D97-AF65-F5344CB8AC3E}">
        <p14:creationId xmlns:p14="http://schemas.microsoft.com/office/powerpoint/2010/main" val="25864777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01BD-55D9-4EFB-9D7B-26DEA234083C}" type="datetimeFigureOut">
              <a:rPr lang="es-PA" smtClean="0"/>
              <a:pPr/>
              <a:t>02/09/2015</a:t>
            </a:fld>
            <a:endParaRPr lang="es-P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 dirty="0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61D3C-828A-461C-BD1D-74B88C728088}" type="slidenum">
              <a:rPr lang="es-PA" smtClean="0"/>
              <a:pPr/>
              <a:t>‹#›</a:t>
            </a:fld>
            <a:endParaRPr lang="es-PA" dirty="0"/>
          </a:p>
        </p:txBody>
      </p:sp>
    </p:spTree>
    <p:extLst>
      <p:ext uri="{BB962C8B-B14F-4D97-AF65-F5344CB8AC3E}">
        <p14:creationId xmlns:p14="http://schemas.microsoft.com/office/powerpoint/2010/main" val="36382700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01BD-55D9-4EFB-9D7B-26DEA234083C}" type="datetimeFigureOut">
              <a:rPr lang="es-PA" smtClean="0"/>
              <a:pPr/>
              <a:t>02/09/2015</a:t>
            </a:fld>
            <a:endParaRPr lang="es-P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 dirty="0">
              <a:solidFill>
                <a:srgbClr val="94C6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61D3C-828A-461C-BD1D-74B88C728088}" type="slidenum">
              <a:rPr lang="es-PA" smtClean="0"/>
              <a:pPr/>
              <a:t>‹#›</a:t>
            </a:fld>
            <a:endParaRPr lang="es-PA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9491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01BD-55D9-4EFB-9D7B-26DEA234083C}" type="datetimeFigureOut">
              <a:rPr lang="es-PA" smtClean="0"/>
              <a:pPr/>
              <a:t>02/09/2015</a:t>
            </a:fld>
            <a:endParaRPr lang="es-P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 dirty="0">
              <a:solidFill>
                <a:srgbClr val="94C6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61D3C-828A-461C-BD1D-74B88C728088}" type="slidenum">
              <a:rPr lang="es-PA" smtClean="0"/>
              <a:pPr/>
              <a:t>‹#›</a:t>
            </a:fld>
            <a:endParaRPr lang="es-PA" dirty="0"/>
          </a:p>
        </p:txBody>
      </p:sp>
    </p:spTree>
    <p:extLst>
      <p:ext uri="{BB962C8B-B14F-4D97-AF65-F5344CB8AC3E}">
        <p14:creationId xmlns:p14="http://schemas.microsoft.com/office/powerpoint/2010/main" val="22152796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01BD-55D9-4EFB-9D7B-26DEA234083C}" type="datetimeFigureOut">
              <a:rPr lang="es-PA" smtClean="0"/>
              <a:pPr/>
              <a:t>02/09/2015</a:t>
            </a:fld>
            <a:endParaRPr lang="es-P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 dirty="0">
              <a:solidFill>
                <a:srgbClr val="94C6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61D3C-828A-461C-BD1D-74B88C728088}" type="slidenum">
              <a:rPr lang="es-PA" smtClean="0"/>
              <a:pPr/>
              <a:t>‹#›</a:t>
            </a:fld>
            <a:endParaRPr lang="es-PA" dirty="0"/>
          </a:p>
        </p:txBody>
      </p:sp>
    </p:spTree>
    <p:extLst>
      <p:ext uri="{BB962C8B-B14F-4D97-AF65-F5344CB8AC3E}">
        <p14:creationId xmlns:p14="http://schemas.microsoft.com/office/powerpoint/2010/main" val="464394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01BD-55D9-4EFB-9D7B-26DEA234083C}" type="datetimeFigureOut">
              <a:rPr lang="es-PA" smtClean="0"/>
              <a:pPr/>
              <a:t>02/09/2015</a:t>
            </a:fld>
            <a:endParaRPr lang="es-P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 dirty="0">
              <a:solidFill>
                <a:srgbClr val="94C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61D3C-828A-461C-BD1D-74B88C728088}" type="slidenum">
              <a:rPr lang="es-PA" smtClean="0"/>
              <a:pPr/>
              <a:t>‹#›</a:t>
            </a:fld>
            <a:endParaRPr lang="es-PA" dirty="0"/>
          </a:p>
        </p:txBody>
      </p:sp>
    </p:spTree>
    <p:extLst>
      <p:ext uri="{BB962C8B-B14F-4D97-AF65-F5344CB8AC3E}">
        <p14:creationId xmlns:p14="http://schemas.microsoft.com/office/powerpoint/2010/main" val="34288072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01BD-55D9-4EFB-9D7B-26DEA234083C}" type="datetimeFigureOut">
              <a:rPr lang="es-PA" smtClean="0"/>
              <a:pPr/>
              <a:t>02/09/2015</a:t>
            </a:fld>
            <a:endParaRPr lang="es-P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61D3C-828A-461C-BD1D-74B88C728088}" type="slidenum">
              <a:rPr lang="es-PA" smtClean="0"/>
              <a:pPr/>
              <a:t>‹#›</a:t>
            </a:fld>
            <a:endParaRPr lang="es-PA" dirty="0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s-PA" dirty="0">
              <a:solidFill>
                <a:srgbClr val="94C6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897978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01BD-55D9-4EFB-9D7B-26DEA234083C}" type="datetimeFigureOut">
              <a:rPr lang="es-PA" smtClean="0"/>
              <a:pPr/>
              <a:t>02/09/2015</a:t>
            </a:fld>
            <a:endParaRPr lang="es-P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s-PA" dirty="0">
              <a:solidFill>
                <a:srgbClr val="94C6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61D3C-828A-461C-BD1D-74B88C728088}" type="slidenum">
              <a:rPr lang="es-PA" smtClean="0"/>
              <a:pPr/>
              <a:t>‹#›</a:t>
            </a:fld>
            <a:endParaRPr lang="es-PA" dirty="0"/>
          </a:p>
        </p:txBody>
      </p:sp>
    </p:spTree>
    <p:extLst>
      <p:ext uri="{BB962C8B-B14F-4D97-AF65-F5344CB8AC3E}">
        <p14:creationId xmlns:p14="http://schemas.microsoft.com/office/powerpoint/2010/main" val="24061505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01BD-55D9-4EFB-9D7B-26DEA234083C}" type="datetimeFigureOut">
              <a:rPr lang="es-PA" smtClean="0"/>
              <a:pPr/>
              <a:t>02/09/2015</a:t>
            </a:fld>
            <a:endParaRPr lang="es-P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 dirty="0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61D3C-828A-461C-BD1D-74B88C728088}" type="slidenum">
              <a:rPr lang="es-PA" smtClean="0"/>
              <a:pPr/>
              <a:t>‹#›</a:t>
            </a:fld>
            <a:endParaRPr lang="es-PA" dirty="0"/>
          </a:p>
        </p:txBody>
      </p:sp>
    </p:spTree>
    <p:extLst>
      <p:ext uri="{BB962C8B-B14F-4D97-AF65-F5344CB8AC3E}">
        <p14:creationId xmlns:p14="http://schemas.microsoft.com/office/powerpoint/2010/main" val="5850786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01BD-55D9-4EFB-9D7B-26DEA234083C}" type="datetimeFigureOut">
              <a:rPr lang="es-PA" smtClean="0"/>
              <a:pPr/>
              <a:t>02/09/2015</a:t>
            </a:fld>
            <a:endParaRPr lang="es-P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 dirty="0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61D3C-828A-461C-BD1D-74B88C728088}" type="slidenum">
              <a:rPr lang="es-PA" smtClean="0"/>
              <a:pPr/>
              <a:t>‹#›</a:t>
            </a:fld>
            <a:endParaRPr lang="es-PA" dirty="0"/>
          </a:p>
        </p:txBody>
      </p:sp>
    </p:spTree>
    <p:extLst>
      <p:ext uri="{BB962C8B-B14F-4D97-AF65-F5344CB8AC3E}">
        <p14:creationId xmlns:p14="http://schemas.microsoft.com/office/powerpoint/2010/main" val="1095890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2/9/2015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2/9/2015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2/9/2015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2/9/2015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2/9/2015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2/9/2015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EAB0777-4C60-462E-A92C-CDAFD498799C}" type="datetimeFigureOut">
              <a:rPr lang="en-US" smtClean="0"/>
              <a:t>2/9/2015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EBCD01BD-55D9-4EFB-9D7B-26DEA234083C}" type="datetimeFigureOut">
              <a:rPr lang="es-PA" smtClean="0"/>
              <a:pPr/>
              <a:t>02/09/2015</a:t>
            </a:fld>
            <a:endParaRPr lang="es-P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s-PA" dirty="0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CA61D3C-828A-461C-BD1D-74B88C728088}" type="slidenum">
              <a:rPr lang="es-PA" smtClean="0"/>
              <a:pPr/>
              <a:t>‹#›</a:t>
            </a:fld>
            <a:endParaRPr lang="es-PA" dirty="0"/>
          </a:p>
        </p:txBody>
      </p:sp>
    </p:spTree>
    <p:extLst>
      <p:ext uri="{BB962C8B-B14F-4D97-AF65-F5344CB8AC3E}">
        <p14:creationId xmlns:p14="http://schemas.microsoft.com/office/powerpoint/2010/main" val="2060867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earnenglish.de/grammar/voicetext.htm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6000" dirty="0" smtClean="0">
                <a:solidFill>
                  <a:schemeClr val="tx1"/>
                </a:solidFill>
              </a:rPr>
              <a:t>Writing</a:t>
            </a:r>
            <a:r>
              <a:rPr lang="en-GB" sz="6000" smtClean="0">
                <a:solidFill>
                  <a:schemeClr val="tx1"/>
                </a:solidFill>
              </a:rPr>
              <a:t/>
            </a:r>
            <a:br>
              <a:rPr lang="en-GB" sz="6000" smtClean="0">
                <a:solidFill>
                  <a:schemeClr val="tx1"/>
                </a:solidFill>
              </a:rPr>
            </a:br>
            <a:r>
              <a:rPr lang="en-GB" sz="6000" smtClean="0">
                <a:solidFill>
                  <a:schemeClr val="tx1"/>
                </a:solidFill>
              </a:rPr>
              <a:t>Sentence Pattern</a:t>
            </a:r>
            <a:endParaRPr lang="en-GB" sz="60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en-GB" dirty="0" smtClean="0"/>
              <a:t>Azad Ali </a:t>
            </a:r>
            <a:r>
              <a:rPr lang="en-GB" dirty="0" err="1" smtClean="0"/>
              <a:t>Muhammed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608258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PA" sz="5400" dirty="0" smtClean="0">
                <a:latin typeface="MV Boli" pitchFamily="2" charset="0"/>
                <a:cs typeface="MV Boli" pitchFamily="2" charset="0"/>
              </a:rPr>
              <a:t>Complement</a:t>
            </a:r>
            <a:endParaRPr lang="es-PA" sz="5400" dirty="0">
              <a:latin typeface="MV Boli" pitchFamily="2" charset="0"/>
              <a:cs typeface="MV Boli" pitchFamily="2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844538" y="2132856"/>
            <a:ext cx="727280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prstClr val="black"/>
                </a:solidFill>
              </a:rPr>
              <a:t>A complement is used with verbs like be, seem, look etc. Complements give more information about the subject or, in some structures, about the object</a:t>
            </a:r>
            <a:r>
              <a:rPr lang="en-US" sz="2000" dirty="0" smtClean="0">
                <a:solidFill>
                  <a:prstClr val="black"/>
                </a:solidFill>
              </a:rPr>
              <a:t>.</a:t>
            </a:r>
            <a:endParaRPr lang="en-US" sz="2000" dirty="0">
              <a:solidFill>
                <a:prstClr val="black"/>
              </a:solidFill>
            </a:endParaRPr>
          </a:p>
          <a:p>
            <a:r>
              <a:rPr lang="en-US" sz="2000" dirty="0">
                <a:solidFill>
                  <a:prstClr val="black"/>
                </a:solidFill>
              </a:rPr>
              <a:t>A complement is the part of the sentence that gives you more information about the subject (a subject complement) or the object (an object complement) of the sentence.</a:t>
            </a:r>
          </a:p>
          <a:p>
            <a:r>
              <a:rPr lang="en-US" sz="2000" dirty="0">
                <a:solidFill>
                  <a:prstClr val="black"/>
                </a:solidFill>
              </a:rPr>
              <a:t>The complement to be used, if any, is dependent on the verb used in the sentence. Subject complements normally follow certain verbs.</a:t>
            </a:r>
          </a:p>
          <a:p>
            <a:pPr marL="171450" indent="-171450">
              <a:buFont typeface="Wingdings" pitchFamily="2" charset="2"/>
              <a:buChar char="q"/>
            </a:pPr>
            <a:r>
              <a:rPr lang="en-US" sz="2000" dirty="0">
                <a:solidFill>
                  <a:prstClr val="black"/>
                </a:solidFill>
              </a:rPr>
              <a:t>For example:</a:t>
            </a:r>
          </a:p>
          <a:p>
            <a:r>
              <a:rPr lang="en-US" sz="2000" dirty="0">
                <a:solidFill>
                  <a:prstClr val="black"/>
                </a:solidFill>
              </a:rPr>
              <a:t>He is Spanish</a:t>
            </a:r>
            <a:r>
              <a:rPr lang="en-US" sz="2000" dirty="0" smtClean="0">
                <a:solidFill>
                  <a:prstClr val="black"/>
                </a:solidFill>
              </a:rPr>
              <a:t>.</a:t>
            </a:r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547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2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5569688"/>
          </a:xfrm>
        </p:spPr>
        <p:txBody>
          <a:bodyPr>
            <a:normAutofit/>
          </a:bodyPr>
          <a:lstStyle/>
          <a:p>
            <a:r>
              <a:rPr lang="en-GB" sz="2000" dirty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She became an engineer.</a:t>
            </a:r>
            <a:br>
              <a:rPr lang="en-GB" sz="2000" dirty="0">
                <a:solidFill>
                  <a:prstClr val="black"/>
                </a:solidFill>
                <a:latin typeface="+mn-lt"/>
                <a:ea typeface="+mn-ea"/>
                <a:cs typeface="+mn-cs"/>
              </a:rPr>
            </a:br>
            <a:r>
              <a:rPr lang="en-GB" sz="2000" dirty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That man looks like John.</a:t>
            </a:r>
            <a:br>
              <a:rPr lang="en-GB" sz="2000" dirty="0">
                <a:solidFill>
                  <a:prstClr val="black"/>
                </a:solidFill>
                <a:latin typeface="+mn-lt"/>
                <a:ea typeface="+mn-ea"/>
                <a:cs typeface="+mn-cs"/>
              </a:rPr>
            </a:br>
            <a:r>
              <a:rPr lang="en-GB" sz="2000" dirty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Object complements follow the direct object of the verb-</a:t>
            </a:r>
            <a:br>
              <a:rPr lang="en-GB" sz="2000" dirty="0">
                <a:solidFill>
                  <a:prstClr val="black"/>
                </a:solidFill>
                <a:latin typeface="+mn-lt"/>
                <a:ea typeface="+mn-ea"/>
                <a:cs typeface="+mn-cs"/>
              </a:rPr>
            </a:br>
            <a:r>
              <a:rPr lang="en-GB" sz="2000" dirty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For example.</a:t>
            </a:r>
            <a:br>
              <a:rPr lang="en-GB" sz="2000" dirty="0">
                <a:solidFill>
                  <a:prstClr val="black"/>
                </a:solidFill>
                <a:latin typeface="+mn-lt"/>
                <a:ea typeface="+mn-ea"/>
                <a:cs typeface="+mn-cs"/>
              </a:rPr>
            </a:br>
            <a:r>
              <a:rPr lang="en-GB" sz="2000" dirty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They painted the house red.</a:t>
            </a:r>
            <a:br>
              <a:rPr lang="en-GB" sz="2000" dirty="0">
                <a:solidFill>
                  <a:prstClr val="black"/>
                </a:solidFill>
                <a:latin typeface="+mn-lt"/>
                <a:ea typeface="+mn-ea"/>
                <a:cs typeface="+mn-cs"/>
              </a:rPr>
            </a:br>
            <a:r>
              <a:rPr lang="en-GB" sz="2000" dirty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She called him an idiot!</a:t>
            </a:r>
            <a:br>
              <a:rPr lang="en-GB" sz="2000" dirty="0">
                <a:solidFill>
                  <a:prstClr val="black"/>
                </a:solidFill>
                <a:latin typeface="+mn-lt"/>
                <a:ea typeface="+mn-ea"/>
                <a:cs typeface="+mn-cs"/>
              </a:rPr>
            </a:br>
            <a:r>
              <a:rPr lang="en-GB" sz="2000" dirty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I saw her standing there.</a:t>
            </a:r>
            <a:br>
              <a:rPr lang="en-GB" sz="2000" dirty="0">
                <a:solidFill>
                  <a:prstClr val="black"/>
                </a:solidFill>
                <a:latin typeface="+mn-lt"/>
                <a:ea typeface="+mn-ea"/>
                <a:cs typeface="+mn-cs"/>
              </a:rPr>
            </a:br>
            <a:r>
              <a:rPr lang="en-GB" sz="2000" dirty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The complement often consists of an adjective or noun phrase, but can also be a participle phrase, as in the last example. It is often not very clear whether a phrase is a complement or an adverbial.</a:t>
            </a:r>
            <a:br>
              <a:rPr lang="en-GB" sz="2000" dirty="0">
                <a:solidFill>
                  <a:prstClr val="black"/>
                </a:solidFill>
                <a:latin typeface="+mn-lt"/>
                <a:ea typeface="+mn-ea"/>
                <a:cs typeface="+mn-cs"/>
              </a:rPr>
            </a:br>
            <a:endParaRPr lang="en-GB" sz="2000" dirty="0">
              <a:solidFill>
                <a:prstClr val="black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290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84784"/>
            <a:ext cx="7560840" cy="4824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7720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1420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PA" sz="5400" dirty="0" smtClean="0">
                <a:latin typeface="MV Boli" pitchFamily="2" charset="0"/>
                <a:cs typeface="MV Boli" pitchFamily="2" charset="0"/>
              </a:rPr>
              <a:t>The verb</a:t>
            </a:r>
            <a:endParaRPr lang="es-PA" sz="5400" dirty="0">
              <a:latin typeface="MV Boli" pitchFamily="2" charset="0"/>
              <a:cs typeface="MV Boli" pitchFamily="2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331640" y="2420888"/>
            <a:ext cx="66247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prstClr val="black"/>
                </a:solidFill>
              </a:rPr>
              <a:t>The verb is the fundamental part of the sentence. The rest of the sentence, with the exception of the subject, depends very much on the verb.</a:t>
            </a:r>
            <a:endParaRPr lang="es-PA" sz="2000" dirty="0">
              <a:solidFill>
                <a:prstClr val="black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331640" y="2943364"/>
            <a:ext cx="6624736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>
              <a:solidFill>
                <a:prstClr val="black"/>
              </a:solidFill>
            </a:endParaRPr>
          </a:p>
          <a:p>
            <a:endParaRPr lang="en-US" dirty="0">
              <a:solidFill>
                <a:prstClr val="black"/>
              </a:solidFill>
            </a:endParaRPr>
          </a:p>
          <a:p>
            <a:endParaRPr lang="en-US" dirty="0" smtClean="0">
              <a:solidFill>
                <a:prstClr val="black"/>
              </a:solidFill>
            </a:endParaRPr>
          </a:p>
          <a:p>
            <a:endParaRPr lang="en-US" dirty="0" smtClean="0">
              <a:solidFill>
                <a:prstClr val="black"/>
              </a:solidFill>
            </a:endParaRPr>
          </a:p>
          <a:p>
            <a:endParaRPr lang="en-US" dirty="0">
              <a:solidFill>
                <a:prstClr val="black"/>
              </a:solidFill>
            </a:endParaRPr>
          </a:p>
          <a:p>
            <a:r>
              <a:rPr lang="en-US" sz="2000" dirty="0" smtClean="0">
                <a:solidFill>
                  <a:prstClr val="black"/>
                </a:solidFill>
              </a:rPr>
              <a:t>It </a:t>
            </a:r>
            <a:r>
              <a:rPr lang="en-US" sz="2000" dirty="0">
                <a:solidFill>
                  <a:prstClr val="black"/>
                </a:solidFill>
              </a:rPr>
              <a:t>is important to have a good knowledge of the forms used after each verb (verb patterns), for example: to tell [someone] TO DO [something].</a:t>
            </a:r>
            <a:endParaRPr lang="es-PA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194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683568" y="764704"/>
            <a:ext cx="698477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prstClr val="black"/>
                </a:solidFill>
              </a:rPr>
              <a:t>Verbs also show a state of being. Such verbs, called BE VERBS or LINKING VERBS, include words such as: am, is, are, was, were, be, been, being, became, seem, appear, and sometimes verbs of the senses like tastes, feels, looks, hears, and smells.</a:t>
            </a:r>
            <a:endParaRPr lang="es-PA" sz="2000" dirty="0">
              <a:solidFill>
                <a:prstClr val="black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683568" y="1718811"/>
            <a:ext cx="684076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endParaRPr lang="en-US" sz="1400" dirty="0" smtClean="0">
              <a:solidFill>
                <a:prstClr val="black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endParaRPr lang="en-US" sz="1400" dirty="0">
              <a:solidFill>
                <a:prstClr val="black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endParaRPr lang="en-US" sz="1400" dirty="0" smtClean="0">
              <a:solidFill>
                <a:prstClr val="black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endParaRPr lang="en-US" sz="1400" dirty="0">
              <a:solidFill>
                <a:prstClr val="black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2000" dirty="0" smtClean="0">
                <a:solidFill>
                  <a:prstClr val="black"/>
                </a:solidFill>
              </a:rPr>
              <a:t>For </a:t>
            </a:r>
            <a:r>
              <a:rPr lang="en-US" sz="2000" dirty="0">
                <a:solidFill>
                  <a:prstClr val="black"/>
                </a:solidFill>
              </a:rPr>
              <a:t>example:</a:t>
            </a:r>
          </a:p>
          <a:p>
            <a:r>
              <a:rPr lang="en-US" sz="2000" dirty="0" smtClean="0">
                <a:solidFill>
                  <a:prstClr val="black"/>
                </a:solidFill>
              </a:rPr>
              <a:t>“Cola </a:t>
            </a:r>
            <a:r>
              <a:rPr lang="en-US" sz="2000" dirty="0">
                <a:solidFill>
                  <a:prstClr val="black"/>
                </a:solidFill>
              </a:rPr>
              <a:t>and </a:t>
            </a:r>
            <a:r>
              <a:rPr lang="en-US" sz="2000" dirty="0" smtClean="0">
                <a:solidFill>
                  <a:prstClr val="black"/>
                </a:solidFill>
              </a:rPr>
              <a:t>Fanta </a:t>
            </a:r>
            <a:r>
              <a:rPr lang="en-US" sz="2000" b="1" i="1" dirty="0" smtClean="0">
                <a:solidFill>
                  <a:prstClr val="black"/>
                </a:solidFill>
              </a:rPr>
              <a:t>are</a:t>
            </a:r>
            <a:r>
              <a:rPr lang="en-US" sz="2000" dirty="0">
                <a:solidFill>
                  <a:prstClr val="black"/>
                </a:solidFill>
              </a:rPr>
              <a:t> my </a:t>
            </a:r>
            <a:r>
              <a:rPr lang="en-US" sz="2000" dirty="0" smtClean="0">
                <a:solidFill>
                  <a:prstClr val="black"/>
                </a:solidFill>
              </a:rPr>
              <a:t>favorite </a:t>
            </a:r>
            <a:r>
              <a:rPr lang="en-US" sz="2000" dirty="0">
                <a:solidFill>
                  <a:prstClr val="black"/>
                </a:solidFill>
              </a:rPr>
              <a:t>drinks." The verb "are" is a linking (be) verb.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20852">
            <a:off x="6305373" y="4847951"/>
            <a:ext cx="2437909" cy="159987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reflection blurRad="6350" stA="50000" endA="300" endPos="90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45037">
            <a:off x="1160433" y="4289696"/>
            <a:ext cx="3723466" cy="172819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2677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23831" y="1037878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s-PA" sz="5400" dirty="0" smtClean="0">
                <a:latin typeface="MV Boli" pitchFamily="2" charset="0"/>
                <a:cs typeface="MV Boli" pitchFamily="2" charset="0"/>
              </a:rPr>
              <a:t>The subject</a:t>
            </a:r>
            <a:endParaRPr lang="es-PA" sz="5400" dirty="0">
              <a:latin typeface="MV Boli" pitchFamily="2" charset="0"/>
              <a:cs typeface="MV Boli" pitchFamily="2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187624" y="2204864"/>
            <a:ext cx="691276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prstClr val="black"/>
                </a:solidFill>
              </a:rPr>
              <a:t>The subject is the person or thing the sentence is 'about'. Often (but not always) it will be the first part of the sentence. The subject will usually be a noun phrase (a noun and the words, such as adjectives, that modify it) followed by a </a:t>
            </a:r>
            <a:r>
              <a:rPr lang="en-US" sz="2000" dirty="0" smtClean="0">
                <a:solidFill>
                  <a:prstClr val="black"/>
                </a:solidFill>
              </a:rPr>
              <a:t>verb.</a:t>
            </a:r>
            <a:endParaRPr lang="es-PA" sz="2000" dirty="0">
              <a:solidFill>
                <a:prstClr val="black"/>
              </a:solidFill>
            </a:endParaRPr>
          </a:p>
        </p:txBody>
      </p:sp>
      <p:pic>
        <p:nvPicPr>
          <p:cNvPr id="3074" name="Picture 2" descr="http://t2.gstatic.com/images?q=tbn:ANd9GcRGDsC4fwcPUAvI0cGTpFyeZE_y-nzBw2o3PuXXedEbnqdH_ko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437112"/>
            <a:ext cx="2736304" cy="13681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1635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flythrough hasBounce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307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PA" sz="5400" dirty="0" smtClean="0">
                <a:latin typeface="MV Boli" pitchFamily="2" charset="0"/>
                <a:cs typeface="MV Boli" pitchFamily="2" charset="0"/>
              </a:rPr>
              <a:t>Finding the subject</a:t>
            </a:r>
            <a:endParaRPr lang="es-PA" sz="5400" dirty="0">
              <a:latin typeface="MV Boli" pitchFamily="2" charset="0"/>
              <a:cs typeface="MV Boli" pitchFamily="2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115616" y="2459504"/>
            <a:ext cx="712879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prstClr val="black"/>
                </a:solidFill>
              </a:rPr>
              <a:t>Once you determine the verb, ask a </a:t>
            </a:r>
            <a:r>
              <a:rPr lang="en-US" sz="2000" i="1" dirty="0">
                <a:solidFill>
                  <a:prstClr val="black"/>
                </a:solidFill>
              </a:rPr>
              <a:t>wh...?</a:t>
            </a:r>
            <a:r>
              <a:rPr lang="en-US" sz="2000" dirty="0">
                <a:solidFill>
                  <a:prstClr val="black"/>
                </a:solidFill>
              </a:rPr>
              <a:t> question of the verb. This will locate the subject(s).</a:t>
            </a:r>
          </a:p>
          <a:p>
            <a:r>
              <a:rPr lang="en-US" sz="2000" dirty="0">
                <a:solidFill>
                  <a:prstClr val="black"/>
                </a:solidFill>
              </a:rPr>
              <a:t>For example:</a:t>
            </a:r>
          </a:p>
          <a:p>
            <a:r>
              <a:rPr lang="en-US" sz="2000" dirty="0">
                <a:solidFill>
                  <a:prstClr val="black"/>
                </a:solidFill>
              </a:rPr>
              <a:t>David works hard.</a:t>
            </a:r>
          </a:p>
          <a:p>
            <a:pPr lvl="1"/>
            <a:r>
              <a:rPr lang="en-US" sz="2000" dirty="0">
                <a:solidFill>
                  <a:prstClr val="black"/>
                </a:solidFill>
              </a:rPr>
              <a:t>Who "works hard"?=David does=the subject.</a:t>
            </a:r>
          </a:p>
          <a:p>
            <a:r>
              <a:rPr lang="en-US" sz="2000" dirty="0" smtClean="0">
                <a:solidFill>
                  <a:prstClr val="black"/>
                </a:solidFill>
              </a:rPr>
              <a:t>Cola </a:t>
            </a:r>
            <a:r>
              <a:rPr lang="en-US" sz="2000" dirty="0">
                <a:solidFill>
                  <a:prstClr val="black"/>
                </a:solidFill>
              </a:rPr>
              <a:t>and </a:t>
            </a:r>
            <a:r>
              <a:rPr lang="en-US" sz="2000" dirty="0" smtClean="0">
                <a:solidFill>
                  <a:prstClr val="black"/>
                </a:solidFill>
              </a:rPr>
              <a:t>Fanta are </a:t>
            </a:r>
            <a:r>
              <a:rPr lang="en-US" sz="2000" dirty="0">
                <a:solidFill>
                  <a:prstClr val="black"/>
                </a:solidFill>
              </a:rPr>
              <a:t>my </a:t>
            </a:r>
            <a:r>
              <a:rPr lang="en-US" sz="2000" dirty="0" smtClean="0">
                <a:solidFill>
                  <a:prstClr val="black"/>
                </a:solidFill>
              </a:rPr>
              <a:t>favorite </a:t>
            </a:r>
            <a:r>
              <a:rPr lang="en-US" sz="2000" dirty="0">
                <a:solidFill>
                  <a:prstClr val="black"/>
                </a:solidFill>
              </a:rPr>
              <a:t>drinks.</a:t>
            </a:r>
          </a:p>
          <a:p>
            <a:pPr lvl="1"/>
            <a:r>
              <a:rPr lang="en-US" sz="2000" dirty="0">
                <a:solidFill>
                  <a:prstClr val="black"/>
                </a:solidFill>
              </a:rPr>
              <a:t>What "are my </a:t>
            </a:r>
            <a:r>
              <a:rPr lang="en-US" sz="2000" dirty="0" smtClean="0">
                <a:solidFill>
                  <a:prstClr val="black"/>
                </a:solidFill>
              </a:rPr>
              <a:t>favorite </a:t>
            </a:r>
            <a:r>
              <a:rPr lang="en-US" sz="2000" dirty="0">
                <a:solidFill>
                  <a:prstClr val="black"/>
                </a:solidFill>
              </a:rPr>
              <a:t>drinks"? </a:t>
            </a:r>
            <a:r>
              <a:rPr lang="en-US" sz="2000" dirty="0" smtClean="0">
                <a:solidFill>
                  <a:prstClr val="black"/>
                </a:solidFill>
              </a:rPr>
              <a:t>Cola </a:t>
            </a:r>
            <a:r>
              <a:rPr lang="en-US" sz="2000" dirty="0">
                <a:solidFill>
                  <a:prstClr val="black"/>
                </a:solidFill>
              </a:rPr>
              <a:t>and </a:t>
            </a:r>
            <a:r>
              <a:rPr lang="en-US" sz="2000" dirty="0" smtClean="0">
                <a:solidFill>
                  <a:prstClr val="black"/>
                </a:solidFill>
              </a:rPr>
              <a:t>Fanta </a:t>
            </a:r>
            <a:r>
              <a:rPr lang="en-US" sz="2000" dirty="0">
                <a:solidFill>
                  <a:prstClr val="black"/>
                </a:solidFill>
              </a:rPr>
              <a:t>are=the subjects.</a:t>
            </a:r>
          </a:p>
          <a:p>
            <a:r>
              <a:rPr lang="en-US" sz="2000" dirty="0">
                <a:solidFill>
                  <a:prstClr val="black"/>
                </a:solidFill>
              </a:rPr>
              <a:t>The subject(s) of a sentence will answer the questions, "who or what."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5629602"/>
            <a:ext cx="3168352" cy="967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6193787"/>
      </p:ext>
    </p:extLst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PA" sz="5400" dirty="0" smtClean="0">
                <a:latin typeface="MV Boli" pitchFamily="2" charset="0"/>
                <a:cs typeface="MV Boli" pitchFamily="2" charset="0"/>
              </a:rPr>
              <a:t>The Predicate</a:t>
            </a:r>
            <a:endParaRPr lang="es-PA" sz="5400" dirty="0">
              <a:latin typeface="MV Boli" pitchFamily="2" charset="0"/>
              <a:cs typeface="MV Boli" pitchFamily="2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193726" y="2838847"/>
            <a:ext cx="691276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prstClr val="black"/>
                </a:solidFill>
              </a:rPr>
              <a:t>Once you have identified the subject, the remainder of the sentence tells us what the subject does or did. This part of the sentence is the predicate of the sentence.</a:t>
            </a:r>
          </a:p>
          <a:p>
            <a:r>
              <a:rPr lang="en-US" sz="2000" dirty="0">
                <a:solidFill>
                  <a:prstClr val="black"/>
                </a:solidFill>
              </a:rPr>
              <a:t>The predicate always includes the verb and the words which come after the verb. </a:t>
            </a:r>
            <a:endParaRPr lang="en-US" sz="2000" dirty="0" smtClean="0">
              <a:solidFill>
                <a:prstClr val="black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2000" dirty="0" smtClean="0">
                <a:solidFill>
                  <a:prstClr val="black"/>
                </a:solidFill>
              </a:rPr>
              <a:t>For </a:t>
            </a:r>
            <a:r>
              <a:rPr lang="en-US" sz="2000" dirty="0">
                <a:solidFill>
                  <a:prstClr val="black"/>
                </a:solidFill>
              </a:rPr>
              <a:t>example:</a:t>
            </a:r>
          </a:p>
          <a:p>
            <a:r>
              <a:rPr lang="en-US" sz="2000" dirty="0">
                <a:solidFill>
                  <a:prstClr val="black"/>
                </a:solidFill>
              </a:rPr>
              <a:t>Michael Schumaker drove the race car.</a:t>
            </a:r>
          </a:p>
          <a:p>
            <a:pPr lvl="1"/>
            <a:r>
              <a:rPr lang="en-US" sz="2000" dirty="0">
                <a:solidFill>
                  <a:prstClr val="black"/>
                </a:solidFill>
              </a:rPr>
              <a:t>"Michael Schumaker" is the subject; "drove the race car" is the predicate.</a:t>
            </a:r>
          </a:p>
        </p:txBody>
      </p:sp>
    </p:spTree>
    <p:extLst>
      <p:ext uri="{BB962C8B-B14F-4D97-AF65-F5344CB8AC3E}">
        <p14:creationId xmlns:p14="http://schemas.microsoft.com/office/powerpoint/2010/main" val="2393044559"/>
      </p:ext>
    </p:extLst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95632" y="90872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s-PA" sz="5400" dirty="0" smtClean="0">
                <a:latin typeface="MV Boli" pitchFamily="2" charset="0"/>
                <a:cs typeface="MV Boli" pitchFamily="2" charset="0"/>
              </a:rPr>
              <a:t>The Object</a:t>
            </a:r>
            <a:endParaRPr lang="es-PA" sz="5400" dirty="0">
              <a:latin typeface="MV Boli" pitchFamily="2" charset="0"/>
              <a:cs typeface="MV Boli" pitchFamily="2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971600" y="2276872"/>
            <a:ext cx="727280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Some verbs have an object (always a noun or pronoun). The object is the person or thing affected by the action described in the verb.</a:t>
            </a:r>
          </a:p>
          <a:p>
            <a:r>
              <a:rPr lang="en-US" dirty="0">
                <a:solidFill>
                  <a:prstClr val="black"/>
                </a:solidFill>
              </a:rPr>
              <a:t>Objects come in two types, direct and indirect.</a:t>
            </a:r>
          </a:p>
          <a:p>
            <a:r>
              <a:rPr lang="en-US" dirty="0">
                <a:solidFill>
                  <a:prstClr val="black"/>
                </a:solidFill>
              </a:rPr>
              <a:t>The direct object refers to a person or thing affected by the action of the verb.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dirty="0">
                <a:solidFill>
                  <a:prstClr val="black"/>
                </a:solidFill>
              </a:rPr>
              <a:t>For example:</a:t>
            </a:r>
          </a:p>
          <a:p>
            <a:r>
              <a:rPr lang="en-US" dirty="0">
                <a:solidFill>
                  <a:prstClr val="black"/>
                </a:solidFill>
              </a:rPr>
              <a:t>"He opened </a:t>
            </a:r>
            <a:r>
              <a:rPr lang="en-US" b="1" i="1" dirty="0">
                <a:solidFill>
                  <a:prstClr val="black"/>
                </a:solidFill>
              </a:rPr>
              <a:t>the door</a:t>
            </a:r>
            <a:r>
              <a:rPr lang="en-US" dirty="0">
                <a:solidFill>
                  <a:prstClr val="black"/>
                </a:solidFill>
              </a:rPr>
              <a:t>. "- here the door is the direct object as it is the thing being affected by the verb to open.</a:t>
            </a:r>
          </a:p>
          <a:p>
            <a:r>
              <a:rPr lang="en-US" dirty="0">
                <a:solidFill>
                  <a:prstClr val="black"/>
                </a:solidFill>
              </a:rPr>
              <a:t>The indirect object refers to a person or thing who receives the direct object.</a:t>
            </a:r>
          </a:p>
          <a:p>
            <a:r>
              <a:rPr lang="en-US" dirty="0">
                <a:solidFill>
                  <a:prstClr val="black"/>
                </a:solidFill>
              </a:rPr>
              <a:t>For example:</a:t>
            </a:r>
          </a:p>
          <a:p>
            <a:r>
              <a:rPr lang="en-US" dirty="0">
                <a:solidFill>
                  <a:prstClr val="black"/>
                </a:solidFill>
              </a:rPr>
              <a:t>" I gave </a:t>
            </a:r>
            <a:r>
              <a:rPr lang="en-US" i="1" dirty="0">
                <a:solidFill>
                  <a:prstClr val="black"/>
                </a:solidFill>
              </a:rPr>
              <a:t>him</a:t>
            </a:r>
            <a:r>
              <a:rPr lang="en-US" dirty="0">
                <a:solidFill>
                  <a:prstClr val="black"/>
                </a:solidFill>
              </a:rPr>
              <a:t> the book." - here </a:t>
            </a:r>
            <a:r>
              <a:rPr lang="en-US" b="1" i="1" dirty="0">
                <a:solidFill>
                  <a:prstClr val="black"/>
                </a:solidFill>
              </a:rPr>
              <a:t>him</a:t>
            </a:r>
            <a:r>
              <a:rPr lang="en-US" i="1" dirty="0">
                <a:solidFill>
                  <a:prstClr val="black"/>
                </a:solidFill>
              </a:rPr>
              <a:t> (he)</a:t>
            </a:r>
            <a:r>
              <a:rPr lang="en-US" dirty="0">
                <a:solidFill>
                  <a:prstClr val="black"/>
                </a:solidFill>
              </a:rPr>
              <a:t>is the indirect object as he is the beneficiary of the action.</a:t>
            </a:r>
          </a:p>
        </p:txBody>
      </p:sp>
    </p:spTree>
    <p:extLst>
      <p:ext uri="{BB962C8B-B14F-4D97-AF65-F5344CB8AC3E}">
        <p14:creationId xmlns:p14="http://schemas.microsoft.com/office/powerpoint/2010/main" val="3570087121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15616" y="1268760"/>
            <a:ext cx="7024744" cy="1143000"/>
          </a:xfrm>
        </p:spPr>
        <p:txBody>
          <a:bodyPr>
            <a:noAutofit/>
          </a:bodyPr>
          <a:lstStyle/>
          <a:p>
            <a:pPr algn="ctr"/>
            <a:r>
              <a:rPr lang="es-PA" sz="5400" dirty="0" smtClean="0">
                <a:latin typeface="MV Boli" pitchFamily="2" charset="0"/>
                <a:cs typeface="MV Boli" pitchFamily="2" charset="0"/>
              </a:rPr>
              <a:t>Transitives and Intransitives verbs</a:t>
            </a:r>
            <a:endParaRPr lang="es-PA" sz="5400" dirty="0">
              <a:latin typeface="MV Boli" pitchFamily="2" charset="0"/>
              <a:cs typeface="MV Boli" pitchFamily="2" charset="0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8221855"/>
              </p:ext>
            </p:extLst>
          </p:nvPr>
        </p:nvGraphicFramePr>
        <p:xfrm>
          <a:off x="1763688" y="2564904"/>
          <a:ext cx="6096000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Verbs which don't have an object are called </a:t>
                      </a:r>
                      <a:r>
                        <a:rPr lang="en-US" sz="1400" b="1" i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intransitive</a:t>
                      </a:r>
                      <a:r>
                        <a:rPr lang="en-US" sz="14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Some verbs can only be intransitive (disagree). In addition they cannot be used in the </a:t>
                      </a:r>
                      <a:r>
                        <a:rPr lang="en-US" sz="14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/>
                        </a:rPr>
                        <a:t>Passive Voice</a:t>
                      </a:r>
                      <a:r>
                        <a:rPr lang="en-US" sz="14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e.g. smile, fall, come, go.</a:t>
                      </a:r>
                    </a:p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en-US" sz="14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 example:</a:t>
                      </a:r>
                    </a:p>
                    <a:p>
                      <a:r>
                        <a:rPr lang="en-US" sz="14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David disagreed. - intransitive.</a:t>
                      </a:r>
                      <a:endParaRPr lang="es-P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Verbs that have an object are called </a:t>
                      </a:r>
                      <a:r>
                        <a:rPr lang="en-US" sz="1400" b="1" i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transitive</a:t>
                      </a:r>
                      <a:r>
                        <a:rPr lang="en-US" sz="14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verbs e.g. eat, drive, give.</a:t>
                      </a:r>
                    </a:p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en-US" sz="14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 example:</a:t>
                      </a:r>
                    </a:p>
                    <a:p>
                      <a:r>
                        <a:rPr lang="en-US" sz="14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David </a:t>
                      </a:r>
                      <a:r>
                        <a:rPr lang="en-US" sz="1400" b="1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gave </a:t>
                      </a:r>
                      <a:r>
                        <a:rPr lang="en-US" sz="14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her a present.</a:t>
                      </a:r>
                    </a:p>
                    <a:p>
                      <a:endParaRPr lang="es-PA" sz="1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4608890"/>
              </p:ext>
            </p:extLst>
          </p:nvPr>
        </p:nvGraphicFramePr>
        <p:xfrm>
          <a:off x="1763688" y="4581128"/>
          <a:ext cx="6096000" cy="179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1294264">
                <a:tc>
                  <a:txBody>
                    <a:bodyPr/>
                    <a:lstStyle/>
                    <a:p>
                      <a:endParaRPr lang="es-PA" sz="1400" b="0" i="0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s-PA" sz="1400" b="0" i="0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s-PA" sz="1400" b="0" i="0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PA" sz="1400" b="0" i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Some</a:t>
                      </a:r>
                      <a:r>
                        <a:rPr lang="es-PA" sz="14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verbs can be transitive or intransitive e.g. sing</a:t>
                      </a:r>
                    </a:p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es-PA" sz="14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 example:</a:t>
                      </a:r>
                    </a:p>
                    <a:p>
                      <a:r>
                        <a:rPr lang="es-PA" sz="14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Xavier  sings. - intransitive.</a:t>
                      </a:r>
                    </a:p>
                    <a:p>
                      <a:r>
                        <a:rPr lang="es-PA" sz="14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Xavier  sings pop songs. - transitive.</a:t>
                      </a:r>
                    </a:p>
                    <a:p>
                      <a:endParaRPr lang="es-PA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3999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PA" sz="5400" dirty="0" smtClean="0">
                <a:latin typeface="MV Boli" pitchFamily="2" charset="0"/>
                <a:cs typeface="MV Boli" pitchFamily="2" charset="0"/>
              </a:rPr>
              <a:t>Adverbials</a:t>
            </a:r>
            <a:endParaRPr lang="es-PA" sz="5400" dirty="0">
              <a:latin typeface="MV Boli" pitchFamily="2" charset="0"/>
              <a:cs typeface="MV Boli" pitchFamily="2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115616" y="1997839"/>
            <a:ext cx="705678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prstClr val="black"/>
                </a:solidFill>
              </a:rPr>
              <a:t>An 'adverbial' or 'adverbial phrase' is a word or expression in the sentence that does the same job as an adverb; that is, it tells you something about how the action in the verb was done.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2000" dirty="0">
                <a:solidFill>
                  <a:prstClr val="black"/>
                </a:solidFill>
              </a:rPr>
              <a:t>For example:</a:t>
            </a:r>
          </a:p>
          <a:p>
            <a:r>
              <a:rPr lang="en-US" sz="2000" dirty="0">
                <a:solidFill>
                  <a:prstClr val="black"/>
                </a:solidFill>
              </a:rPr>
              <a:t>I sometimes have trouble with adverbs.</a:t>
            </a:r>
          </a:p>
          <a:p>
            <a:r>
              <a:rPr lang="en-US" sz="2000" dirty="0">
                <a:solidFill>
                  <a:prstClr val="black"/>
                </a:solidFill>
              </a:rPr>
              <a:t>He spoke very quietly.</a:t>
            </a:r>
          </a:p>
          <a:p>
            <a:r>
              <a:rPr lang="en-US" sz="2000" dirty="0">
                <a:solidFill>
                  <a:prstClr val="black"/>
                </a:solidFill>
              </a:rPr>
              <a:t>I've read that book three times.</a:t>
            </a:r>
          </a:p>
          <a:p>
            <a:r>
              <a:rPr lang="en-US" sz="2000" dirty="0">
                <a:solidFill>
                  <a:prstClr val="black"/>
                </a:solidFill>
              </a:rPr>
              <a:t>She's </a:t>
            </a:r>
            <a:r>
              <a:rPr lang="en-US" sz="2000" i="1" dirty="0">
                <a:solidFill>
                  <a:prstClr val="black"/>
                </a:solidFill>
              </a:rPr>
              <a:t>gone to the bank</a:t>
            </a:r>
            <a:r>
              <a:rPr lang="en-US" sz="2000" dirty="0">
                <a:solidFill>
                  <a:prstClr val="black"/>
                </a:solidFill>
              </a:rPr>
              <a:t>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5085184"/>
            <a:ext cx="2232248" cy="1163869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7281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918</TotalTime>
  <Words>606</Words>
  <Application>Microsoft Office PowerPoint</Application>
  <PresentationFormat>On-screen Show (4:3)</PresentationFormat>
  <Paragraphs>81</Paragraphs>
  <Slides>13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Flow</vt:lpstr>
      <vt:lpstr>Austin</vt:lpstr>
      <vt:lpstr>Writing Sentence Pattern</vt:lpstr>
      <vt:lpstr>The verb</vt:lpstr>
      <vt:lpstr>PowerPoint Presentation</vt:lpstr>
      <vt:lpstr>The subject</vt:lpstr>
      <vt:lpstr>Finding the subject</vt:lpstr>
      <vt:lpstr>The Predicate</vt:lpstr>
      <vt:lpstr>The Object</vt:lpstr>
      <vt:lpstr>Transitives and Intransitives verbs</vt:lpstr>
      <vt:lpstr>Adverbials</vt:lpstr>
      <vt:lpstr>Complement</vt:lpstr>
      <vt:lpstr>She became an engineer. That man looks like John. Object complements follow the direct object of the verb- For example. They painted the house red. She called him an idiot! I saw her standing there. The complement often consists of an adjective or noun phrase, but can also be a participle phrase, as in the last example. It is often not very clear whether a phrase is a complement or an adverbial. 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Types of Sentence</dc:title>
  <dc:creator>CEX</dc:creator>
  <cp:lastModifiedBy>CEX</cp:lastModifiedBy>
  <cp:revision>60</cp:revision>
  <dcterms:created xsi:type="dcterms:W3CDTF">2012-11-20T05:18:22Z</dcterms:created>
  <dcterms:modified xsi:type="dcterms:W3CDTF">2015-02-09T09:30:59Z</dcterms:modified>
</cp:coreProperties>
</file>