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9" r:id="rId3"/>
    <p:sldId id="260" r:id="rId4"/>
    <p:sldId id="261" r:id="rId5"/>
    <p:sldId id="271" r:id="rId6"/>
    <p:sldId id="262" r:id="rId7"/>
    <p:sldId id="272" r:id="rId8"/>
    <p:sldId id="264" r:id="rId9"/>
    <p:sldId id="265" r:id="rId10"/>
    <p:sldId id="266" r:id="rId11"/>
    <p:sldId id="273" r:id="rId12"/>
    <p:sldId id="267" r:id="rId13"/>
    <p:sldId id="268" r:id="rId14"/>
    <p:sldId id="269" r:id="rId15"/>
    <p:sldId id="274" r:id="rId16"/>
    <p:sldId id="270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86DBFA7-E799-46B3-BCA4-16C3927F90CD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C6B6B09-A5E9-4E92-893F-A9C7BD7171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D9C1B44-866D-4E18-936A-A596DA05034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0A2CC8-54A1-4CC3-99AA-5B19C862D5D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20A219-46F5-4747-8CE9-70C4FA32277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1F8874-AC44-457C-AB7C-6CC115F5FBC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846BC3-8D6D-4225-8FE8-4465102E6D0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C26D1A-EA7F-4DDE-BBB3-502D69464C8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85764B-3CDA-44B6-A5D3-23694F92FFD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71F7A5-71CF-4EAA-BFC3-F770E5316BB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4E4E6B-6689-4B6C-A579-06D01EDE9CC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9E974B-F57B-425F-8931-19218BBF571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58ADDAB-6726-4365-9C35-B5BB562F4C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AE268D-42F6-4BFB-95CE-1A686264E23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4774CD-6ECD-4082-935A-A746C71E4F2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02E04F-968F-4D3A-A77C-340DADF7EB5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57DCA8-EE87-4D05-A02A-4A9E822E52B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CA6D0A-7D8D-4CE8-B6CD-65034AA061A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C7F0A-8F55-49BD-B9DA-083749427819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26120-2AB2-46CE-972D-40653E7D4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AD02A-9EED-427B-B702-98BC2CED026F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3FA14-EDA0-436C-A381-134FD4A937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7C208-7138-48FF-A9B8-75AE2ED63CF1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59E56-BE41-4752-90F5-F876C230B4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6D54C-A292-4857-83BE-72653EAFCE2D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E397D-F6FF-40FF-8ECF-1A8513C92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8A68E-327E-403A-9B7A-04AB884069D2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737B3-A5F7-4630-AB7A-512ADF907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C1ECE-F5BF-4D34-88CB-48C55BE1F645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8A1DF-61CE-463D-8ED7-03DE1110A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15A15-C56C-4CC5-BD2E-5E3CEAE51067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30827-2A47-44F0-8503-5CB75DBE0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A053A-9E4F-4F1E-A0BB-0F1D37FB801E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10F72-37A8-490F-9195-11DA11FCD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71394-D59A-4F30-83C2-75E2EC908BDC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50A5D-B045-4130-9605-83A0FE02E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B0220-42DB-4D10-809D-B7243E427D5D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182BD-A227-44A8-AFCC-473BAFC33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3FA80-49A3-411F-8539-826EA46C77AF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45F47-1DF7-4F70-B4BD-18DF953E03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AF0503-F2B9-41A8-BA5D-69252A4BEDF9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75000E-3228-4C2A-89A6-9C4D60E1B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pringercreative.com/uploads/preview/PoliticalScience_4C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46679"/>
            <a:ext cx="8763000" cy="533400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VARIAN PENDEKATAN DALAM KAJIAN ILMU POLITIK</a:t>
            </a:r>
          </a:p>
        </p:txBody>
      </p:sp>
      <p:grpSp>
        <p:nvGrpSpPr>
          <p:cNvPr id="2054" name="Group 6"/>
          <p:cNvGrpSpPr>
            <a:grpSpLocks/>
          </p:cNvGrpSpPr>
          <p:nvPr/>
        </p:nvGrpSpPr>
        <p:grpSpPr bwMode="auto">
          <a:xfrm>
            <a:off x="3657600" y="4286250"/>
            <a:ext cx="5334000" cy="2571750"/>
            <a:chOff x="3657600" y="4286818"/>
            <a:chExt cx="5334000" cy="2571182"/>
          </a:xfrm>
        </p:grpSpPr>
        <p:pic>
          <p:nvPicPr>
            <p:cNvPr id="2055" name="Picture 4" descr="http://t3.gstatic.com/images?q=tbn:ANd9GcSB05tGLivObgOQdhPksYFf273eJG_36sZvO8TtCA3z9XIpqac40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67400" y="4286818"/>
              <a:ext cx="3124200" cy="2470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4724400" y="5181970"/>
              <a:ext cx="1371600" cy="16760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Isosceles Triangle 5"/>
            <p:cNvSpPr/>
            <p:nvPr/>
          </p:nvSpPr>
          <p:spPr>
            <a:xfrm>
              <a:off x="3657600" y="6477084"/>
              <a:ext cx="1828800" cy="380916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map-world.net/wp-content/uploads/2011/07/political-map-of-worl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7921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dirty="0" err="1" smtClean="0"/>
              <a:t>lanjutan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8229600" cy="2362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Kritik</a:t>
            </a:r>
            <a:r>
              <a:rPr lang="en-US" dirty="0" smtClean="0"/>
              <a:t> </a:t>
            </a:r>
            <a:r>
              <a:rPr lang="en-US" dirty="0" err="1" smtClean="0"/>
              <a:t>dr</a:t>
            </a:r>
            <a:r>
              <a:rPr lang="en-US" dirty="0" smtClean="0"/>
              <a:t> internal </a:t>
            </a:r>
            <a:r>
              <a:rPr lang="en-US" dirty="0" err="1" smtClean="0"/>
              <a:t>kalangan</a:t>
            </a:r>
            <a:r>
              <a:rPr lang="en-US" dirty="0" smtClean="0"/>
              <a:t> </a:t>
            </a:r>
            <a:r>
              <a:rPr lang="en-US" dirty="0" err="1" smtClean="0"/>
              <a:t>behavioralis</a:t>
            </a:r>
            <a:r>
              <a:rPr lang="en-US" dirty="0" smtClean="0"/>
              <a:t> </a:t>
            </a:r>
            <a:r>
              <a:rPr lang="en-US" dirty="0" err="1" smtClean="0"/>
              <a:t>thn</a:t>
            </a:r>
            <a:r>
              <a:rPr lang="en-US" dirty="0" smtClean="0"/>
              <a:t> 1960an </a:t>
            </a:r>
            <a:r>
              <a:rPr lang="en-US" dirty="0" err="1" smtClean="0"/>
              <a:t>didorong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err="1" smtClean="0"/>
              <a:t>Perlombaan</a:t>
            </a:r>
            <a:r>
              <a:rPr lang="en-US" b="1" dirty="0" smtClean="0"/>
              <a:t> </a:t>
            </a:r>
            <a:r>
              <a:rPr lang="en-US" b="1" dirty="0" err="1" smtClean="0"/>
              <a:t>senjata</a:t>
            </a:r>
            <a:endParaRPr lang="en-US" b="1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dirty="0" err="1" smtClean="0"/>
              <a:t>Diskriminasi</a:t>
            </a:r>
            <a:r>
              <a:rPr lang="en-US" b="1" dirty="0" smtClean="0"/>
              <a:t> </a:t>
            </a:r>
            <a:r>
              <a:rPr lang="en-US" b="1" dirty="0" err="1" smtClean="0"/>
              <a:t>rasial</a:t>
            </a:r>
            <a:endParaRPr lang="en-US" b="1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studentsoftheworld.info/sites/society/img/27348_POLITIC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0"/>
            <a:ext cx="4267200" cy="762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lanjutan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229600" cy="4525963"/>
          </a:xfr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Behavioralis</a:t>
            </a:r>
            <a:r>
              <a:rPr lang="en-US" dirty="0" smtClean="0"/>
              <a:t> yang </a:t>
            </a:r>
            <a:r>
              <a:rPr lang="en-US" dirty="0" err="1" smtClean="0"/>
              <a:t>menitikberatkan</a:t>
            </a:r>
            <a:r>
              <a:rPr lang="en-US" dirty="0" smtClean="0"/>
              <a:t> pd </a:t>
            </a:r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</a:t>
            </a:r>
            <a:r>
              <a:rPr lang="en-US" dirty="0" err="1" smtClean="0"/>
              <a:t>empiris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kuantitatif</a:t>
            </a:r>
            <a:r>
              <a:rPr lang="en-US" dirty="0" smtClean="0"/>
              <a:t> </a:t>
            </a:r>
            <a:r>
              <a:rPr lang="en-US" dirty="0" err="1" smtClean="0"/>
              <a:t>justeru</a:t>
            </a:r>
            <a:r>
              <a:rPr lang="en-US" dirty="0" smtClean="0"/>
              <a:t> </a:t>
            </a: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terlalu</a:t>
            </a:r>
            <a:r>
              <a:rPr lang="en-US" dirty="0" smtClean="0"/>
              <a:t> </a:t>
            </a:r>
            <a:r>
              <a:rPr lang="en-US" dirty="0" err="1" smtClean="0"/>
              <a:t>astbrak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relevan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yang </a:t>
            </a:r>
            <a:r>
              <a:rPr lang="en-US" dirty="0" err="1" smtClean="0"/>
              <a:t>dihadapi</a:t>
            </a:r>
            <a:r>
              <a:rPr lang="en-US" dirty="0" smtClean="0"/>
              <a:t> (lose contact with social reality)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Merubah</a:t>
            </a:r>
            <a:r>
              <a:rPr lang="en-US" dirty="0" smtClean="0"/>
              <a:t> </a:t>
            </a:r>
            <a:r>
              <a:rPr lang="en-US" dirty="0" err="1" smtClean="0"/>
              <a:t>orientasi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pure science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humanis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rekomendasi</a:t>
            </a:r>
            <a:r>
              <a:rPr lang="en-US" dirty="0" smtClean="0"/>
              <a:t> </a:t>
            </a:r>
            <a:r>
              <a:rPr lang="en-US" dirty="0" err="1" smtClean="0"/>
              <a:t>pemecahan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mengena</a:t>
            </a:r>
            <a:r>
              <a:rPr lang="en-US" dirty="0" smtClean="0"/>
              <a:t> pd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davidmcwilliams.ie/wp-content/uploads/2008/11/cartoon_237410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229600" cy="762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b="1" dirty="0" smtClean="0"/>
              <a:t>PENDEKATAN PLURALISME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8229600" cy="4267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menggabungkan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unsur</a:t>
            </a:r>
            <a:r>
              <a:rPr lang="en-US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institusioanlisme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demokrasi</a:t>
            </a:r>
            <a:r>
              <a:rPr lang="en-US" dirty="0" smtClean="0"/>
              <a:t> &amp; 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</a:t>
            </a:r>
            <a:r>
              <a:rPr lang="en-US" dirty="0" err="1" smtClean="0"/>
              <a:t>perwakilan</a:t>
            </a:r>
            <a:r>
              <a:rPr lang="en-US" dirty="0" smtClean="0"/>
              <a:t> dg </a:t>
            </a: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behavioralis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Meninjau</a:t>
            </a:r>
            <a:r>
              <a:rPr lang="en-US" dirty="0" smtClean="0"/>
              <a:t> </a:t>
            </a:r>
            <a:r>
              <a:rPr lang="en-US" dirty="0" err="1" smtClean="0"/>
              <a:t>kompetisi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kerjasama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antar</a:t>
            </a:r>
            <a:r>
              <a:rPr lang="en-US" dirty="0" smtClean="0"/>
              <a:t> </a:t>
            </a:r>
            <a:r>
              <a:rPr lang="en-US" dirty="0" err="1" smtClean="0"/>
              <a:t>pelaku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maupun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berbeda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pengaruh</a:t>
            </a:r>
            <a:r>
              <a:rPr lang="en-US" dirty="0" smtClean="0"/>
              <a:t> </a:t>
            </a:r>
            <a:r>
              <a:rPr lang="en-US" dirty="0" err="1" smtClean="0"/>
              <a:t>interaksi</a:t>
            </a:r>
            <a:r>
              <a:rPr lang="en-US" dirty="0" smtClean="0"/>
              <a:t> </a:t>
            </a:r>
            <a:r>
              <a:rPr lang="en-US" dirty="0" err="1" smtClean="0"/>
              <a:t>tsb</a:t>
            </a:r>
            <a:r>
              <a:rPr lang="en-US" dirty="0" smtClean="0"/>
              <a:t> pd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pengaturan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hepoliticus.org/wp-content/uploads/germany%20political%20structure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685800"/>
            <a:ext cx="7162800" cy="715963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PENDEKATAN STRUKTURAL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71800"/>
            <a:ext cx="6477000" cy="22860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komunitas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konteks</a:t>
            </a:r>
            <a:r>
              <a:rPr lang="en-US" dirty="0" smtClean="0"/>
              <a:t> </a:t>
            </a:r>
            <a:r>
              <a:rPr lang="en-US" dirty="0" err="1" smtClean="0"/>
              <a:t>struktur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(</a:t>
            </a:r>
            <a:r>
              <a:rPr lang="en-US" dirty="0" err="1" smtClean="0"/>
              <a:t>kelas-kelas</a:t>
            </a:r>
            <a:r>
              <a:rPr lang="en-US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lowingdata.com/wp-content/uploads/2009/04/solar-power-545x381.pn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381000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Mengkaji</a:t>
            </a:r>
            <a:r>
              <a:rPr lang="en-US" dirty="0" smtClean="0"/>
              <a:t> </a:t>
            </a:r>
            <a:r>
              <a:rPr lang="en-US" dirty="0" err="1" smtClean="0"/>
              <a:t>pertumbuhan</a:t>
            </a:r>
            <a:r>
              <a:rPr lang="en-US" dirty="0" smtClean="0"/>
              <a:t> </a:t>
            </a:r>
            <a:r>
              <a:rPr lang="en-US" dirty="0" err="1" smtClean="0"/>
              <a:t>industri</a:t>
            </a:r>
            <a:r>
              <a:rPr lang="en-US" dirty="0" smtClean="0"/>
              <a:t> &amp;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dampaknya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pemerintahan</a:t>
            </a:r>
            <a:r>
              <a:rPr lang="en-US" dirty="0" smtClean="0"/>
              <a:t> &amp; </a:t>
            </a:r>
            <a:r>
              <a:rPr lang="en-US" dirty="0" err="1" smtClean="0"/>
              <a:t>kebijakan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dihasilkannya</a:t>
            </a:r>
            <a:endParaRPr lang="en-US" dirty="0" smtClean="0"/>
          </a:p>
        </p:txBody>
      </p:sp>
      <p:pic>
        <p:nvPicPr>
          <p:cNvPr id="22532" name="Picture 2" descr="http://baltyra.com/wp-content/uploads/2010/08/soeharto196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3200400"/>
            <a:ext cx="4967288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457200"/>
            <a:ext cx="4343400" cy="1676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/>
              <a:t>PENDEKATAN DEVELOPMENTALISME</a:t>
            </a:r>
            <a:endParaRPr lang="en-US" sz="3600" b="1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springercreative.com/uploads/preview/PoliticalScience_4C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924800" cy="7921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438400"/>
            <a:ext cx="8229600" cy="4267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Neo-</a:t>
            </a:r>
            <a:r>
              <a:rPr lang="en-US" dirty="0" err="1" smtClean="0"/>
              <a:t>Marxis</a:t>
            </a:r>
            <a:endParaRPr lang="en-US" dirty="0" smtClean="0"/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Menekankan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dirty="0" err="1" smtClean="0"/>
              <a:t>komunisme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kekerasan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mendukung</a:t>
            </a:r>
            <a:r>
              <a:rPr lang="en-US" dirty="0" smtClean="0"/>
              <a:t> </a:t>
            </a:r>
            <a:r>
              <a:rPr lang="en-US" dirty="0" err="1" smtClean="0"/>
              <a:t>kapitalisme</a:t>
            </a:r>
            <a:endParaRPr lang="en-US" dirty="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Dependensi</a:t>
            </a:r>
            <a:endParaRPr lang="en-US" dirty="0" smtClean="0"/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Memposisikan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antar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endParaRPr lang="en-US" dirty="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Pendekatan</a:t>
            </a:r>
            <a:r>
              <a:rPr lang="en-US" dirty="0" smtClean="0"/>
              <a:t> Rational Choice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Pilihan-pilihan</a:t>
            </a:r>
            <a:r>
              <a:rPr lang="en-US" dirty="0" smtClean="0"/>
              <a:t> yang </a:t>
            </a:r>
            <a:r>
              <a:rPr lang="en-US" dirty="0" err="1" smtClean="0"/>
              <a:t>rasional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pembuatan</a:t>
            </a:r>
            <a:r>
              <a:rPr lang="en-US" dirty="0" smtClean="0"/>
              <a:t> </a:t>
            </a:r>
            <a:r>
              <a:rPr lang="en-US" dirty="0" err="1" smtClean="0"/>
              <a:t>keputusan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ftp.gnome.org/pub/GNOME/teams/art.gnome.org/backgrounds/OTHER-HastaSiempre_1024x7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4495800"/>
            <a:ext cx="563880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Terima</a:t>
            </a:r>
            <a:r>
              <a:rPr lang="en-US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72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Kasih</a:t>
            </a:r>
            <a:endParaRPr lang="en-US" sz="7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0" y="3733800"/>
            <a:ext cx="3962400" cy="685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By. </a:t>
            </a:r>
            <a:r>
              <a:rPr lang="en-US" dirty="0" err="1"/>
              <a:t>Kristian</a:t>
            </a:r>
            <a:r>
              <a:rPr lang="en-US" dirty="0"/>
              <a:t> </a:t>
            </a:r>
            <a:r>
              <a:rPr lang="en-US" dirty="0" err="1"/>
              <a:t>Widya</a:t>
            </a:r>
            <a:r>
              <a:rPr lang="en-US" dirty="0"/>
              <a:t> </a:t>
            </a:r>
            <a:r>
              <a:rPr lang="en-US" dirty="0" err="1"/>
              <a:t>Wicaksono</a:t>
            </a:r>
            <a:endParaRPr lang="en-US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e-mail: widya_wicaksono@yahoo.com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larsdittmer.net/wp-content/uploads/2010/07/Roosevelt_and_Churchi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944562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/>
              <a:t>PENDEKATAN DALAM ANALISA ILMU POLITIK</a:t>
            </a:r>
            <a:endParaRPr lang="en-US" sz="3200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2286000"/>
            <a:ext cx="6477000" cy="4572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dikembangkan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David </a:t>
            </a:r>
            <a:r>
              <a:rPr lang="en-US" dirty="0" err="1" smtClean="0"/>
              <a:t>Apter</a:t>
            </a:r>
            <a:r>
              <a:rPr lang="en-US" dirty="0" smtClean="0"/>
              <a:t> (1996):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Pendakatan</a:t>
            </a:r>
            <a:r>
              <a:rPr lang="en-US" dirty="0" smtClean="0"/>
              <a:t> </a:t>
            </a:r>
            <a:r>
              <a:rPr lang="en-US" dirty="0" err="1" smtClean="0"/>
              <a:t>Filsafat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Tradisional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Pluralisme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Struktural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developmentalisme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umansfuture.org/images/political_philosopy.jpg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0" y="22225"/>
            <a:ext cx="9144000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6858000" cy="86836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 smtClean="0"/>
              <a:t>PENDEKATAN FILSAFAT POLITIK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590800"/>
            <a:ext cx="8229600" cy="2971800"/>
          </a:xfr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Mengkaji</a:t>
            </a:r>
            <a:r>
              <a:rPr lang="en-US" dirty="0" smtClean="0"/>
              <a:t> </a:t>
            </a:r>
            <a:r>
              <a:rPr lang="en-US" dirty="0" err="1" smtClean="0"/>
              <a:t>penalaran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diterapkan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b="1" u="sng" dirty="0" err="1" smtClean="0"/>
              <a:t>problematika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idealistik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dihadapi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keadilan</a:t>
            </a:r>
            <a:r>
              <a:rPr lang="en-US" dirty="0" smtClean="0"/>
              <a:t>, </a:t>
            </a:r>
            <a:r>
              <a:rPr lang="en-US" dirty="0" err="1" smtClean="0"/>
              <a:t>kesejahteraan</a:t>
            </a:r>
            <a:r>
              <a:rPr lang="en-US" dirty="0" smtClean="0"/>
              <a:t>, </a:t>
            </a:r>
            <a:r>
              <a:rPr lang="en-US" dirty="0" err="1" smtClean="0"/>
              <a:t>kekuasaan</a:t>
            </a:r>
            <a:r>
              <a:rPr lang="en-US" dirty="0" smtClean="0"/>
              <a:t>, </a:t>
            </a:r>
            <a:r>
              <a:rPr lang="en-US" dirty="0" err="1" smtClean="0"/>
              <a:t>hukum</a:t>
            </a:r>
            <a:r>
              <a:rPr lang="en-US" dirty="0" smtClean="0"/>
              <a:t>,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asasi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, agama,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, </a:t>
            </a:r>
            <a:r>
              <a:rPr lang="en-US" dirty="0" err="1" smtClean="0"/>
              <a:t>utopianisme</a:t>
            </a:r>
            <a:r>
              <a:rPr lang="en-US" dirty="0" smtClean="0"/>
              <a:t>, </a:t>
            </a:r>
            <a:r>
              <a:rPr lang="en-US" dirty="0" err="1" smtClean="0"/>
              <a:t>sindikalisme</a:t>
            </a:r>
            <a:r>
              <a:rPr lang="en-US" dirty="0" smtClean="0"/>
              <a:t> </a:t>
            </a:r>
            <a:r>
              <a:rPr lang="en-US" dirty="0" err="1" smtClean="0"/>
              <a:t>hingga</a:t>
            </a:r>
            <a:r>
              <a:rPr lang="en-US" dirty="0" smtClean="0"/>
              <a:t> </a:t>
            </a:r>
            <a:r>
              <a:rPr lang="en-US" dirty="0" err="1" smtClean="0"/>
              <a:t>anarkisme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europeanbusiness.gr/articlefiles/government_relations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8229600" cy="9445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b="1" dirty="0" smtClean="0"/>
              <a:t>PENDEKATAN TRADISIONAL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229600" cy="51054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Fokus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: </a:t>
            </a:r>
            <a:r>
              <a:rPr lang="en-US" b="1" u="sng" dirty="0" smtClean="0"/>
              <a:t>NEGARA</a:t>
            </a:r>
            <a:r>
              <a:rPr lang="en-US" dirty="0" smtClean="0"/>
              <a:t> (as formal </a:t>
            </a:r>
            <a:r>
              <a:rPr lang="en-US" dirty="0" smtClean="0"/>
              <a:t>institution</a:t>
            </a:r>
            <a:r>
              <a:rPr lang="en-US" dirty="0" smtClean="0"/>
              <a:t>)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ditinjau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b="1" u="sng" dirty="0" smtClean="0"/>
              <a:t>KONSTIUSI DAN YURIDIS </a:t>
            </a:r>
            <a:r>
              <a:rPr lang="en-US" dirty="0" smtClean="0"/>
              <a:t>(</a:t>
            </a:r>
            <a:r>
              <a:rPr lang="en-US" dirty="0" err="1" smtClean="0"/>
              <a:t>selaku</a:t>
            </a:r>
            <a:r>
              <a:rPr lang="en-US" dirty="0" smtClean="0"/>
              <a:t> </a:t>
            </a:r>
            <a:r>
              <a:rPr lang="en-US" dirty="0" err="1" smtClean="0"/>
              <a:t>pemegang</a:t>
            </a:r>
            <a:r>
              <a:rPr lang="en-US" dirty="0" smtClean="0"/>
              <a:t> </a:t>
            </a:r>
            <a:r>
              <a:rPr lang="en-US" dirty="0" err="1" smtClean="0"/>
              <a:t>peran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penyelenggaraan</a:t>
            </a:r>
            <a:r>
              <a:rPr lang="en-US" dirty="0" smtClean="0"/>
              <a:t> </a:t>
            </a:r>
            <a:r>
              <a:rPr lang="en-US" dirty="0" err="1" smtClean="0"/>
              <a:t>kekuasaan</a:t>
            </a:r>
            <a:r>
              <a:rPr lang="en-US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/>
              <a:t>Bahasan</a:t>
            </a:r>
            <a:r>
              <a:rPr lang="en-US" dirty="0"/>
              <a:t> </a:t>
            </a:r>
            <a:r>
              <a:rPr lang="en-US" dirty="0" err="1"/>
              <a:t>pendekatan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menyangkut</a:t>
            </a:r>
            <a:r>
              <a:rPr lang="en-US" dirty="0"/>
              <a:t> </a:t>
            </a:r>
            <a:r>
              <a:rPr lang="en-US" dirty="0" err="1" smtClean="0"/>
              <a:t>misalnya</a:t>
            </a:r>
            <a:r>
              <a:rPr lang="en-US" dirty="0" smtClean="0"/>
              <a:t>: </a:t>
            </a:r>
            <a:r>
              <a:rPr lang="en-US" dirty="0" err="1"/>
              <a:t>sifat</a:t>
            </a:r>
            <a:r>
              <a:rPr lang="en-US" dirty="0"/>
              <a:t> UUD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kedaulatan</a:t>
            </a:r>
            <a:r>
              <a:rPr lang="en-US" dirty="0"/>
              <a:t>, </a:t>
            </a:r>
            <a:r>
              <a:rPr lang="en-US" dirty="0" err="1"/>
              <a:t>kedudukan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kekuasaan</a:t>
            </a:r>
            <a:r>
              <a:rPr lang="en-US" dirty="0"/>
              <a:t> </a:t>
            </a:r>
            <a:r>
              <a:rPr lang="en-US" dirty="0" err="1"/>
              <a:t>lembaga-lembaga</a:t>
            </a:r>
            <a:r>
              <a:rPr lang="en-US" dirty="0"/>
              <a:t> </a:t>
            </a:r>
            <a:r>
              <a:rPr lang="en-US" dirty="0" err="1"/>
              <a:t>kenegaraan</a:t>
            </a:r>
            <a:r>
              <a:rPr lang="en-US" dirty="0"/>
              <a:t> formal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parlemen</a:t>
            </a:r>
            <a:r>
              <a:rPr lang="en-US" dirty="0"/>
              <a:t>, </a:t>
            </a:r>
            <a:r>
              <a:rPr lang="en-US" dirty="0" err="1"/>
              <a:t>badan</a:t>
            </a:r>
            <a:r>
              <a:rPr lang="en-US" dirty="0"/>
              <a:t> </a:t>
            </a:r>
            <a:r>
              <a:rPr lang="en-US" dirty="0" err="1"/>
              <a:t>yudikatif</a:t>
            </a:r>
            <a:r>
              <a:rPr lang="en-US" dirty="0"/>
              <a:t>, </a:t>
            </a:r>
            <a:r>
              <a:rPr lang="en-US" dirty="0" err="1"/>
              <a:t>badan</a:t>
            </a:r>
            <a:r>
              <a:rPr lang="en-US" dirty="0"/>
              <a:t> </a:t>
            </a:r>
            <a:r>
              <a:rPr lang="en-US" dirty="0" err="1"/>
              <a:t>eksekutif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sebagainya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/>
              <a:t>disebut</a:t>
            </a:r>
            <a:r>
              <a:rPr lang="en-US" dirty="0"/>
              <a:t>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b="1" u="sng" dirty="0" err="1"/>
              <a:t>pendekatan</a:t>
            </a:r>
            <a:r>
              <a:rPr lang="en-US" b="1" u="sng" dirty="0"/>
              <a:t> </a:t>
            </a:r>
            <a:r>
              <a:rPr lang="en-US" b="1" u="sng" dirty="0" err="1"/>
              <a:t>institusional</a:t>
            </a:r>
            <a:r>
              <a:rPr lang="en-US" b="1" u="sng" dirty="0"/>
              <a:t> </a:t>
            </a:r>
            <a:r>
              <a:rPr lang="en-US" b="1" u="sng" dirty="0" err="1"/>
              <a:t>atau</a:t>
            </a:r>
            <a:r>
              <a:rPr lang="en-US" b="1" u="sng" dirty="0"/>
              <a:t> legal-</a:t>
            </a:r>
            <a:r>
              <a:rPr lang="en-US" b="1" u="sng" dirty="0" err="1"/>
              <a:t>institusional</a:t>
            </a:r>
            <a:endParaRPr lang="en-US" b="1" u="sng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gallery.ca/1930/images/Ernst_The_Fireside_Angel_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4800600" cy="7921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lanjutan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62200"/>
            <a:ext cx="8229600" cy="3429000"/>
          </a:xfr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b="1" u="sng" dirty="0" err="1" smtClean="0"/>
              <a:t>sarana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untuk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mewujudkan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tujuan-tujuan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filosofis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ke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dalam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praktikal-empiris</a:t>
            </a:r>
            <a:endParaRPr lang="en-US" b="1" u="sng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ym typeface="Wingdings" pitchFamily="2" charset="2"/>
              </a:rPr>
              <a:t>Lembaga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negara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dpt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menertibkan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kehidupan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sosial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melalui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cara-cara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endParaRPr lang="en-US" dirty="0" smtClean="0">
              <a:sym typeface="Wingdings" pitchFamily="2" charset="2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err="1" smtClean="0">
                <a:sym typeface="Wingdings" pitchFamily="2" charset="2"/>
              </a:rPr>
              <a:t>Struktur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kelembagaan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menentukan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perilaku</a:t>
            </a:r>
            <a:endParaRPr lang="en-GB" b="1" u="sng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1.bp.blogspot.com/_1-xvEOICRwA/Sjklu4ge2dI/AAAAAAAABUM/SLhRZD-J-j0/s400/barrica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6553200" cy="8683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PENDEKATAN PERILAKU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8229600" cy="4191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Pdkt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kritik</a:t>
            </a:r>
            <a:r>
              <a:rPr lang="en-US" dirty="0" smtClean="0"/>
              <a:t> </a:t>
            </a:r>
            <a:r>
              <a:rPr lang="en-US" dirty="0" err="1" smtClean="0"/>
              <a:t>thd</a:t>
            </a:r>
            <a:r>
              <a:rPr lang="en-US" dirty="0" smtClean="0"/>
              <a:t> </a:t>
            </a:r>
            <a:r>
              <a:rPr lang="en-US" dirty="0" err="1" smtClean="0"/>
              <a:t>pdkt</a:t>
            </a:r>
            <a:r>
              <a:rPr lang="en-US" dirty="0" smtClean="0"/>
              <a:t> </a:t>
            </a:r>
            <a:r>
              <a:rPr lang="en-US" dirty="0" err="1" smtClean="0"/>
              <a:t>tradisional</a:t>
            </a:r>
            <a:r>
              <a:rPr lang="en-US" dirty="0" smtClean="0"/>
              <a:t> </a:t>
            </a:r>
            <a:r>
              <a:rPr lang="en-US" dirty="0" err="1" smtClean="0"/>
              <a:t>sebab</a:t>
            </a:r>
            <a:r>
              <a:rPr lang="en-US" dirty="0" smtClean="0"/>
              <a:t> </a:t>
            </a:r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kelembagaan</a:t>
            </a:r>
            <a:r>
              <a:rPr lang="en-US" dirty="0" smtClean="0"/>
              <a:t> </a:t>
            </a:r>
            <a:r>
              <a:rPr lang="en-US" b="1" u="sng" dirty="0" err="1" smtClean="0"/>
              <a:t>tdk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realistis</a:t>
            </a:r>
            <a:r>
              <a:rPr lang="en-US" b="1" u="sng" dirty="0" smtClean="0"/>
              <a:t> &amp; </a:t>
            </a:r>
            <a:r>
              <a:rPr lang="en-US" b="1" u="sng" dirty="0" err="1" smtClean="0"/>
              <a:t>tdk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mampu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memberikan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informasi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ttg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proses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fakta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politik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yg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sesungguhnya</a:t>
            </a:r>
            <a:endParaRPr lang="en-US" b="1" u="sng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hendaknya</a:t>
            </a:r>
            <a:r>
              <a:rPr lang="en-US" dirty="0" smtClean="0"/>
              <a:t> </a:t>
            </a:r>
            <a:r>
              <a:rPr lang="en-US" dirty="0" err="1" smtClean="0"/>
              <a:t>difokuskan</a:t>
            </a:r>
            <a:r>
              <a:rPr lang="en-US" dirty="0" smtClean="0"/>
              <a:t> pd </a:t>
            </a:r>
            <a:r>
              <a:rPr lang="en-US" dirty="0" err="1" smtClean="0"/>
              <a:t>upaya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mempelajari</a:t>
            </a:r>
            <a:r>
              <a:rPr lang="en-US" dirty="0" smtClean="0"/>
              <a:t> </a:t>
            </a:r>
            <a:r>
              <a:rPr lang="en-US" b="1" u="sng" dirty="0" err="1" smtClean="0"/>
              <a:t>perilaku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politik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manusia</a:t>
            </a:r>
            <a:r>
              <a:rPr lang="en-US" b="1" u="sng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/>
              <a:t>gejala-gejala</a:t>
            </a:r>
            <a:r>
              <a:rPr lang="en-US" dirty="0"/>
              <a:t> yang </a:t>
            </a:r>
            <a:r>
              <a:rPr lang="en-US" dirty="0" err="1" smtClean="0"/>
              <a:t>dpt</a:t>
            </a:r>
            <a:r>
              <a:rPr lang="en-US" dirty="0" smtClean="0"/>
              <a:t> </a:t>
            </a:r>
            <a:r>
              <a:rPr lang="en-US" dirty="0" err="1"/>
              <a:t>diamati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ilderdom.com/images/SocialPsycholog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0"/>
            <a:ext cx="4572000" cy="8683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lanjutan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7848600" cy="40386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chemeClr val="bg1"/>
                </a:solidFill>
              </a:rPr>
              <a:t>Pendekatan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perilaku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merupakan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peralihan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pendekatan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kelembagaan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yg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semula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berfokus</a:t>
            </a:r>
            <a:r>
              <a:rPr lang="en-US" dirty="0" smtClean="0">
                <a:solidFill>
                  <a:schemeClr val="bg1"/>
                </a:solidFill>
              </a:rPr>
              <a:t> pd </a:t>
            </a:r>
            <a:r>
              <a:rPr lang="en-US" dirty="0" err="1" smtClean="0">
                <a:solidFill>
                  <a:schemeClr val="bg1"/>
                </a:solidFill>
              </a:rPr>
              <a:t>lembaga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struktur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menjadi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pada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u="sng" dirty="0" err="1" smtClean="0">
                <a:solidFill>
                  <a:srgbClr val="FFFF00"/>
                </a:solidFill>
              </a:rPr>
              <a:t>manusia</a:t>
            </a:r>
            <a:r>
              <a:rPr lang="en-US" b="1" u="sng" dirty="0" smtClean="0">
                <a:solidFill>
                  <a:srgbClr val="FFFF00"/>
                </a:solidFill>
              </a:rPr>
              <a:t>, </a:t>
            </a:r>
            <a:r>
              <a:rPr lang="en-US" b="1" u="sng" dirty="0" err="1" smtClean="0">
                <a:solidFill>
                  <a:srgbClr val="FFFF00"/>
                </a:solidFill>
              </a:rPr>
              <a:t>proses</a:t>
            </a:r>
            <a:r>
              <a:rPr lang="en-US" b="1" u="sng" dirty="0" smtClean="0">
                <a:solidFill>
                  <a:srgbClr val="FFFF00"/>
                </a:solidFill>
              </a:rPr>
              <a:t> </a:t>
            </a:r>
            <a:r>
              <a:rPr lang="en-US" b="1" u="sng" dirty="0" err="1" smtClean="0">
                <a:solidFill>
                  <a:srgbClr val="FFFF00"/>
                </a:solidFill>
              </a:rPr>
              <a:t>dan</a:t>
            </a:r>
            <a:r>
              <a:rPr lang="en-US" b="1" u="sng" dirty="0" smtClean="0">
                <a:solidFill>
                  <a:srgbClr val="FFFF00"/>
                </a:solidFill>
              </a:rPr>
              <a:t> </a:t>
            </a:r>
            <a:r>
              <a:rPr lang="en-US" b="1" u="sng" dirty="0" err="1" smtClean="0">
                <a:solidFill>
                  <a:srgbClr val="FFFF00"/>
                </a:solidFill>
              </a:rPr>
              <a:t>dinamika</a:t>
            </a:r>
            <a:r>
              <a:rPr lang="en-US" b="1" u="sng" dirty="0" smtClean="0">
                <a:solidFill>
                  <a:srgbClr val="FFFF00"/>
                </a:solidFill>
              </a:rPr>
              <a:t> </a:t>
            </a:r>
            <a:r>
              <a:rPr lang="en-US" b="1" u="sng" dirty="0" err="1" smtClean="0">
                <a:solidFill>
                  <a:srgbClr val="FFFF00"/>
                </a:solidFill>
              </a:rPr>
              <a:t>politik</a:t>
            </a:r>
            <a:endParaRPr lang="en-US" b="1" u="sng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bg1"/>
                </a:solidFill>
              </a:rPr>
              <a:t>Perlu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pembedaan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antara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1" u="sng" dirty="0" err="1">
                <a:solidFill>
                  <a:srgbClr val="FFFF00"/>
                </a:solidFill>
              </a:rPr>
              <a:t>norma</a:t>
            </a:r>
            <a:r>
              <a:rPr lang="en-US" b="1" u="sng" dirty="0">
                <a:solidFill>
                  <a:srgbClr val="FFFF00"/>
                </a:solidFill>
              </a:rPr>
              <a:t> </a:t>
            </a:r>
            <a:r>
              <a:rPr lang="en-US" b="1" u="sng" dirty="0" err="1">
                <a:solidFill>
                  <a:srgbClr val="FFFF00"/>
                </a:solidFill>
              </a:rPr>
              <a:t>dan</a:t>
            </a:r>
            <a:r>
              <a:rPr lang="en-US" b="1" u="sng" dirty="0">
                <a:solidFill>
                  <a:srgbClr val="FFFF00"/>
                </a:solidFill>
              </a:rPr>
              <a:t> </a:t>
            </a:r>
            <a:r>
              <a:rPr lang="en-US" b="1" u="sng" dirty="0" err="1">
                <a:solidFill>
                  <a:srgbClr val="FFFF00"/>
                </a:solidFill>
              </a:rPr>
              <a:t>fakta</a:t>
            </a:r>
            <a:endParaRPr lang="en-US" b="1" u="sng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>
                <a:solidFill>
                  <a:schemeClr val="bg1"/>
                </a:solidFill>
              </a:rPr>
              <a:t>Sebagai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sebuah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kajian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ilmiah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dlm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perspektif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pendekatan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perilaku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maka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politik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hendaknya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1" u="sng" dirty="0">
                <a:solidFill>
                  <a:srgbClr val="FFFF00"/>
                </a:solidFill>
              </a:rPr>
              <a:t>value </a:t>
            </a:r>
            <a:r>
              <a:rPr lang="en-US" b="1" u="sng" dirty="0" smtClean="0">
                <a:solidFill>
                  <a:srgbClr val="FFFF00"/>
                </a:solidFill>
              </a:rPr>
              <a:t>free</a:t>
            </a:r>
            <a:endParaRPr lang="en-US" b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http://media.economist.com/images/na/2009w12/Politic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445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Kritik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8400"/>
            <a:ext cx="8534400" cy="42973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steril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(value free) </a:t>
            </a:r>
            <a:r>
              <a:rPr lang="en-US" dirty="0" err="1" smtClean="0"/>
              <a:t>justeru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mampu</a:t>
            </a:r>
            <a:r>
              <a:rPr lang="en-US" dirty="0" smtClean="0"/>
              <a:t> </a:t>
            </a:r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pertanyaan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mengandung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“</a:t>
            </a:r>
            <a:r>
              <a:rPr lang="en-US" sz="2400" dirty="0" err="1" smtClean="0"/>
              <a:t>Bagaimana</a:t>
            </a:r>
            <a:r>
              <a:rPr lang="en-US" sz="2400" dirty="0" smtClean="0"/>
              <a:t> </a:t>
            </a:r>
            <a:r>
              <a:rPr lang="en-US" sz="2400" dirty="0" err="1" smtClean="0"/>
              <a:t>menciptakan</a:t>
            </a:r>
            <a:r>
              <a:rPr lang="en-US" sz="2400" dirty="0" smtClean="0"/>
              <a:t> </a:t>
            </a:r>
            <a:r>
              <a:rPr lang="en-US" sz="2400" dirty="0" err="1" smtClean="0"/>
              <a:t>masyarakat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adil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sejahtera</a:t>
            </a:r>
            <a:r>
              <a:rPr lang="en-US" sz="2400" dirty="0" smtClean="0"/>
              <a:t>?”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“</a:t>
            </a:r>
            <a:r>
              <a:rPr lang="en-US" sz="2400" dirty="0" err="1" smtClean="0"/>
              <a:t>Apakah</a:t>
            </a:r>
            <a:r>
              <a:rPr lang="en-US" sz="2400" dirty="0" smtClean="0"/>
              <a:t> </a:t>
            </a:r>
            <a:r>
              <a:rPr lang="en-US" sz="2400" dirty="0" err="1" smtClean="0"/>
              <a:t>negara</a:t>
            </a:r>
            <a:r>
              <a:rPr lang="en-US" sz="2400" dirty="0" smtClean="0"/>
              <a:t> </a:t>
            </a:r>
            <a:r>
              <a:rPr lang="en-US" sz="2400" dirty="0" err="1" smtClean="0"/>
              <a:t>demokrasi</a:t>
            </a:r>
            <a:r>
              <a:rPr lang="en-US" sz="2400" dirty="0" smtClean="0"/>
              <a:t> </a:t>
            </a:r>
            <a:r>
              <a:rPr lang="en-US" sz="2400" dirty="0" err="1" smtClean="0"/>
              <a:t>mampu</a:t>
            </a:r>
            <a:r>
              <a:rPr lang="en-US" sz="2400" dirty="0" smtClean="0"/>
              <a:t> </a:t>
            </a:r>
            <a:r>
              <a:rPr lang="en-US" sz="2400" dirty="0" err="1" smtClean="0"/>
              <a:t>mensejahterakan</a:t>
            </a:r>
            <a:r>
              <a:rPr lang="en-US" sz="2400" dirty="0" smtClean="0"/>
              <a:t> </a:t>
            </a:r>
            <a:r>
              <a:rPr lang="en-US" sz="2400" dirty="0" err="1" smtClean="0"/>
              <a:t>masyarakat</a:t>
            </a:r>
            <a:r>
              <a:rPr lang="en-US" sz="2400" dirty="0" smtClean="0"/>
              <a:t>?”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menaruh</a:t>
            </a:r>
            <a:r>
              <a:rPr lang="en-US" dirty="0" smtClean="0"/>
              <a:t> </a:t>
            </a:r>
            <a:r>
              <a:rPr lang="en-US" dirty="0" err="1" smtClean="0"/>
              <a:t>perhatian</a:t>
            </a:r>
            <a:r>
              <a:rPr lang="en-US" dirty="0" smtClean="0"/>
              <a:t> pd </a:t>
            </a:r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konflik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revolutionaryfrontlines.files.wordpress.com/2011/06/political-prison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Tradisionalis</a:t>
            </a:r>
            <a:r>
              <a:rPr lang="en-US" dirty="0" smtClean="0"/>
              <a:t> VS </a:t>
            </a:r>
            <a:r>
              <a:rPr lang="en-US" dirty="0" err="1" smtClean="0"/>
              <a:t>Behavioralist</a:t>
            </a:r>
            <a:endParaRPr lang="en-US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77200" cy="4692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2971800"/>
                <a:gridCol w="3124200"/>
              </a:tblGrid>
              <a:tr h="577785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Tradisionalis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Behavioralist</a:t>
                      </a:r>
                      <a:endParaRPr lang="en-US" sz="2400" dirty="0"/>
                    </a:p>
                  </a:txBody>
                  <a:tcPr/>
                </a:tc>
              </a:tr>
              <a:tr h="57778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Aspek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yg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diamati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Nilai</a:t>
                      </a:r>
                      <a:r>
                        <a:rPr lang="en-US" sz="2400" dirty="0" smtClean="0"/>
                        <a:t> &amp; Norma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Fakta</a:t>
                      </a:r>
                      <a:endParaRPr lang="en-US" sz="2400" dirty="0"/>
                    </a:p>
                  </a:txBody>
                  <a:tcPr/>
                </a:tc>
              </a:tr>
              <a:tr h="57778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Wilayah </a:t>
                      </a:r>
                      <a:r>
                        <a:rPr lang="en-US" sz="2400" dirty="0" err="1" smtClean="0"/>
                        <a:t>Kajian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Filsafat</a:t>
                      </a:r>
                      <a:r>
                        <a:rPr lang="en-US" sz="2400" dirty="0" smtClean="0"/>
                        <a:t> (</a:t>
                      </a:r>
                      <a:r>
                        <a:rPr lang="en-US" sz="2400" dirty="0" err="1" smtClean="0"/>
                        <a:t>Kajian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Idealistik</a:t>
                      </a:r>
                      <a:r>
                        <a:rPr lang="en-US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Penelitian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Empiris</a:t>
                      </a:r>
                      <a:endParaRPr lang="en-US" sz="2400" dirty="0"/>
                    </a:p>
                  </a:txBody>
                  <a:tcPr/>
                </a:tc>
              </a:tr>
              <a:tr h="70504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Kemanfaatan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Ilmu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Ilmu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Terapan</a:t>
                      </a:r>
                      <a:r>
                        <a:rPr lang="en-US" sz="2400" baseline="0" dirty="0" smtClean="0"/>
                        <a:t> (</a:t>
                      </a:r>
                      <a:r>
                        <a:rPr lang="en-US" sz="2400" baseline="0" dirty="0" err="1" smtClean="0"/>
                        <a:t>Apllied</a:t>
                      </a:r>
                      <a:r>
                        <a:rPr lang="en-US" sz="2400" baseline="0" dirty="0" smtClean="0"/>
                        <a:t> Science)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Ilmu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Murni</a:t>
                      </a:r>
                      <a:r>
                        <a:rPr lang="en-US" sz="2400" dirty="0" smtClean="0"/>
                        <a:t> (Pure Science)</a:t>
                      </a:r>
                      <a:endParaRPr lang="en-US" sz="2400" dirty="0"/>
                    </a:p>
                  </a:txBody>
                  <a:tcPr/>
                </a:tc>
              </a:tr>
              <a:tr h="57778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Landasan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Kajian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Historis-Yuridis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Sosiologis-Psikologis</a:t>
                      </a:r>
                      <a:endParaRPr lang="en-US" sz="2400" dirty="0"/>
                    </a:p>
                  </a:txBody>
                  <a:tcPr/>
                </a:tc>
              </a:tr>
              <a:tr h="57778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Metode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Penelitian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Metode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Kualitatif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Metode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Kuantitatif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547</Words>
  <Application>Microsoft Office PowerPoint</Application>
  <PresentationFormat>On-screen Show (4:3)</PresentationFormat>
  <Paragraphs>88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</vt:lpstr>
      <vt:lpstr>Arial</vt:lpstr>
      <vt:lpstr>Wingdings</vt:lpstr>
      <vt:lpstr>Office Theme</vt:lpstr>
      <vt:lpstr>Slide 1</vt:lpstr>
      <vt:lpstr>PENDEKATAN DALAM ANALISA ILMU POLITIK</vt:lpstr>
      <vt:lpstr>PENDEKATAN FILSAFAT POLITIK</vt:lpstr>
      <vt:lpstr>PENDEKATAN TRADISIONAL</vt:lpstr>
      <vt:lpstr>lanjutan</vt:lpstr>
      <vt:lpstr>PENDEKATAN PERILAKU</vt:lpstr>
      <vt:lpstr>lanjutan</vt:lpstr>
      <vt:lpstr>Kritik Terhadap Pendekatan Perilaku</vt:lpstr>
      <vt:lpstr>Tradisionalis VS Behavioralist</vt:lpstr>
      <vt:lpstr>lanjutan</vt:lpstr>
      <vt:lpstr>lanjutan</vt:lpstr>
      <vt:lpstr>PENDEKATAN PLURALISME</vt:lpstr>
      <vt:lpstr>PENDEKATAN STRUKTURAL</vt:lpstr>
      <vt:lpstr>PENDEKATAN DEVELOPMENTALISME</vt:lpstr>
      <vt:lpstr>Beberapa Pendekatan Lainnya</vt:lpstr>
      <vt:lpstr>Slide 16</vt:lpstr>
    </vt:vector>
  </TitlesOfParts>
  <Company>TeAm DiGiT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DiGiT</dc:creator>
  <cp:lastModifiedBy>Acer</cp:lastModifiedBy>
  <cp:revision>7</cp:revision>
  <dcterms:created xsi:type="dcterms:W3CDTF">2011-09-13T00:48:58Z</dcterms:created>
  <dcterms:modified xsi:type="dcterms:W3CDTF">2012-06-06T11:24:46Z</dcterms:modified>
</cp:coreProperties>
</file>