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0"/>
  </p:notesMasterIdLst>
  <p:handoutMasterIdLst>
    <p:handoutMasterId r:id="rId31"/>
  </p:handoutMasterIdLst>
  <p:sldIdLst>
    <p:sldId id="256" r:id="rId2"/>
    <p:sldId id="266" r:id="rId3"/>
    <p:sldId id="267" r:id="rId4"/>
    <p:sldId id="288" r:id="rId5"/>
    <p:sldId id="268" r:id="rId6"/>
    <p:sldId id="269" r:id="rId7"/>
    <p:sldId id="272" r:id="rId8"/>
    <p:sldId id="273" r:id="rId9"/>
    <p:sldId id="274" r:id="rId10"/>
    <p:sldId id="275" r:id="rId11"/>
    <p:sldId id="277" r:id="rId12"/>
    <p:sldId id="258" r:id="rId13"/>
    <p:sldId id="260" r:id="rId14"/>
    <p:sldId id="261" r:id="rId15"/>
    <p:sldId id="262" r:id="rId16"/>
    <p:sldId id="270" r:id="rId17"/>
    <p:sldId id="271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65" r:id="rId29"/>
  </p:sldIdLst>
  <p:sldSz cx="9906000" cy="6858000" type="A4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3333FF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044" y="-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F88F9F-F009-49EB-84A3-7960346CB747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9B8EC6C8-7539-4D39-9DB5-2051785168A1}">
      <dgm:prSet phldrT="[Text]"/>
      <dgm:spPr/>
      <dgm:t>
        <a:bodyPr/>
        <a:lstStyle/>
        <a:p>
          <a:r>
            <a:rPr lang="en-US" b="1" dirty="0" smtClean="0"/>
            <a:t>MANHAJ </a:t>
          </a:r>
          <a:r>
            <a:rPr lang="en-US" dirty="0" smtClean="0"/>
            <a:t>yang </a:t>
          </a:r>
          <a:r>
            <a:rPr lang="en-US" dirty="0" err="1" smtClean="0"/>
            <a:t>Shahih</a:t>
          </a:r>
          <a:endParaRPr lang="en-US" dirty="0"/>
        </a:p>
      </dgm:t>
    </dgm:pt>
    <dgm:pt modelId="{C5320491-5A3D-4D2E-AFFF-F2CC3FCC953D}" type="parTrans" cxnId="{951D0250-2C6D-403A-812C-B33C6562DBF1}">
      <dgm:prSet/>
      <dgm:spPr/>
      <dgm:t>
        <a:bodyPr/>
        <a:lstStyle/>
        <a:p>
          <a:endParaRPr lang="en-US"/>
        </a:p>
      </dgm:t>
    </dgm:pt>
    <dgm:pt modelId="{0F4D36F6-051F-43EC-9E0C-3AADBD0006DE}" type="sibTrans" cxnId="{951D0250-2C6D-403A-812C-B33C6562DBF1}">
      <dgm:prSet/>
      <dgm:spPr/>
      <dgm:t>
        <a:bodyPr/>
        <a:lstStyle/>
        <a:p>
          <a:endParaRPr lang="en-US"/>
        </a:p>
      </dgm:t>
    </dgm:pt>
    <dgm:pt modelId="{6B77FD5B-4A55-43EB-A2EC-2A9985E7E99D}">
      <dgm:prSet phldrT="[Text]"/>
      <dgm:spPr/>
      <dgm:t>
        <a:bodyPr/>
        <a:lstStyle/>
        <a:p>
          <a:r>
            <a:rPr lang="en-US" b="1" dirty="0" smtClean="0"/>
            <a:t>PIMPINAN</a:t>
          </a:r>
          <a:r>
            <a:rPr lang="en-US" dirty="0" smtClean="0"/>
            <a:t> </a:t>
          </a:r>
          <a:r>
            <a:rPr lang="en-US" dirty="0" smtClean="0"/>
            <a:t>yang </a:t>
          </a:r>
          <a:r>
            <a:rPr lang="en-US" dirty="0" err="1" smtClean="0"/>
            <a:t>Tegas</a:t>
          </a:r>
          <a:r>
            <a:rPr lang="en-US" dirty="0" smtClean="0"/>
            <a:t> </a:t>
          </a:r>
          <a:r>
            <a:rPr lang="en-US" dirty="0" err="1" smtClean="0"/>
            <a:t>dan</a:t>
          </a:r>
          <a:r>
            <a:rPr lang="en-US" dirty="0" smtClean="0"/>
            <a:t> </a:t>
          </a:r>
          <a:r>
            <a:rPr lang="en-US" dirty="0" err="1" smtClean="0"/>
            <a:t>Terpercaya</a:t>
          </a:r>
          <a:endParaRPr lang="en-US" dirty="0"/>
        </a:p>
      </dgm:t>
    </dgm:pt>
    <dgm:pt modelId="{9E408EE1-FCC2-447E-8C73-134E2FDF623B}" type="parTrans" cxnId="{3A35CC22-C20E-4952-A412-ADC629EEE6F4}">
      <dgm:prSet/>
      <dgm:spPr/>
      <dgm:t>
        <a:bodyPr/>
        <a:lstStyle/>
        <a:p>
          <a:endParaRPr lang="en-US"/>
        </a:p>
      </dgm:t>
    </dgm:pt>
    <dgm:pt modelId="{6995404D-96CF-4CA2-B001-D3E914D17549}" type="sibTrans" cxnId="{3A35CC22-C20E-4952-A412-ADC629EEE6F4}">
      <dgm:prSet/>
      <dgm:spPr/>
      <dgm:t>
        <a:bodyPr/>
        <a:lstStyle/>
        <a:p>
          <a:endParaRPr lang="en-US"/>
        </a:p>
      </dgm:t>
    </dgm:pt>
    <dgm:pt modelId="{917363C7-57B7-4D23-8841-B601648C7627}">
      <dgm:prSet phldrT="[Text]"/>
      <dgm:spPr/>
      <dgm:t>
        <a:bodyPr/>
        <a:lstStyle/>
        <a:p>
          <a:r>
            <a:rPr lang="en-US" b="1" dirty="0" smtClean="0"/>
            <a:t>SARANA</a:t>
          </a:r>
          <a:r>
            <a:rPr lang="en-US" dirty="0" smtClean="0"/>
            <a:t> </a:t>
          </a:r>
          <a:r>
            <a:rPr lang="en-US" dirty="0" smtClean="0"/>
            <a:t>yang </a:t>
          </a:r>
          <a:r>
            <a:rPr lang="en-US" dirty="0" err="1" smtClean="0"/>
            <a:t>Kompre-hensif</a:t>
          </a:r>
          <a:endParaRPr lang="en-US" dirty="0"/>
        </a:p>
      </dgm:t>
    </dgm:pt>
    <dgm:pt modelId="{9CFB13F4-9A82-402A-B049-ACC13F942A30}" type="parTrans" cxnId="{27C1458E-391D-46EA-9277-F84D5090C97A}">
      <dgm:prSet/>
      <dgm:spPr/>
      <dgm:t>
        <a:bodyPr/>
        <a:lstStyle/>
        <a:p>
          <a:endParaRPr lang="en-US"/>
        </a:p>
      </dgm:t>
    </dgm:pt>
    <dgm:pt modelId="{4345C40A-39BE-4C2D-B0FC-A99D1366460A}" type="sibTrans" cxnId="{27C1458E-391D-46EA-9277-F84D5090C97A}">
      <dgm:prSet/>
      <dgm:spPr/>
      <dgm:t>
        <a:bodyPr/>
        <a:lstStyle/>
        <a:p>
          <a:endParaRPr lang="en-US"/>
        </a:p>
      </dgm:t>
    </dgm:pt>
    <dgm:pt modelId="{22BC482B-227B-4BC5-AC98-1B3595D06E31}" type="pres">
      <dgm:prSet presAssocID="{48F88F9F-F009-49EB-84A3-7960346CB747}" presName="compositeShape" presStyleCnt="0">
        <dgm:presLayoutVars>
          <dgm:chMax val="7"/>
          <dgm:dir/>
          <dgm:resizeHandles val="exact"/>
        </dgm:presLayoutVars>
      </dgm:prSet>
      <dgm:spPr/>
    </dgm:pt>
    <dgm:pt modelId="{B9CB4974-30BE-4349-8D39-2390DF0B4A91}" type="pres">
      <dgm:prSet presAssocID="{9B8EC6C8-7539-4D39-9DB5-2051785168A1}" presName="circ1" presStyleLbl="vennNode1" presStyleIdx="0" presStyleCnt="3"/>
      <dgm:spPr/>
      <dgm:t>
        <a:bodyPr/>
        <a:lstStyle/>
        <a:p>
          <a:endParaRPr lang="en-US"/>
        </a:p>
      </dgm:t>
    </dgm:pt>
    <dgm:pt modelId="{C354DB36-8F03-46CE-B93D-C5B3056EFB5A}" type="pres">
      <dgm:prSet presAssocID="{9B8EC6C8-7539-4D39-9DB5-2051785168A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C868C9-7FA1-4612-96A6-5B6485A786B9}" type="pres">
      <dgm:prSet presAssocID="{6B77FD5B-4A55-43EB-A2EC-2A9985E7E99D}" presName="circ2" presStyleLbl="vennNode1" presStyleIdx="1" presStyleCnt="3"/>
      <dgm:spPr/>
      <dgm:t>
        <a:bodyPr/>
        <a:lstStyle/>
        <a:p>
          <a:endParaRPr lang="en-US"/>
        </a:p>
      </dgm:t>
    </dgm:pt>
    <dgm:pt modelId="{60C23918-28E2-4AB0-9F04-91CE0904DA83}" type="pres">
      <dgm:prSet presAssocID="{6B77FD5B-4A55-43EB-A2EC-2A9985E7E99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59DEFB-A95E-48C6-B2D9-1A7CEDF35295}" type="pres">
      <dgm:prSet presAssocID="{917363C7-57B7-4D23-8841-B601648C7627}" presName="circ3" presStyleLbl="vennNode1" presStyleIdx="2" presStyleCnt="3"/>
      <dgm:spPr/>
      <dgm:t>
        <a:bodyPr/>
        <a:lstStyle/>
        <a:p>
          <a:endParaRPr lang="en-US"/>
        </a:p>
      </dgm:t>
    </dgm:pt>
    <dgm:pt modelId="{BF9C2F2F-681D-42FB-AA3E-D6000D27DE3C}" type="pres">
      <dgm:prSet presAssocID="{917363C7-57B7-4D23-8841-B601648C762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97DAAE-FFBB-4B39-B34A-1AB5378103D8}" type="presOf" srcId="{6B77FD5B-4A55-43EB-A2EC-2A9985E7E99D}" destId="{35C868C9-7FA1-4612-96A6-5B6485A786B9}" srcOrd="0" destOrd="0" presId="urn:microsoft.com/office/officeart/2005/8/layout/venn1"/>
    <dgm:cxn modelId="{951D0250-2C6D-403A-812C-B33C6562DBF1}" srcId="{48F88F9F-F009-49EB-84A3-7960346CB747}" destId="{9B8EC6C8-7539-4D39-9DB5-2051785168A1}" srcOrd="0" destOrd="0" parTransId="{C5320491-5A3D-4D2E-AFFF-F2CC3FCC953D}" sibTransId="{0F4D36F6-051F-43EC-9E0C-3AADBD0006DE}"/>
    <dgm:cxn modelId="{C8D469DD-38FE-4B80-B453-9DD316078F58}" type="presOf" srcId="{917363C7-57B7-4D23-8841-B601648C7627}" destId="{BF9C2F2F-681D-42FB-AA3E-D6000D27DE3C}" srcOrd="1" destOrd="0" presId="urn:microsoft.com/office/officeart/2005/8/layout/venn1"/>
    <dgm:cxn modelId="{27C1458E-391D-46EA-9277-F84D5090C97A}" srcId="{48F88F9F-F009-49EB-84A3-7960346CB747}" destId="{917363C7-57B7-4D23-8841-B601648C7627}" srcOrd="2" destOrd="0" parTransId="{9CFB13F4-9A82-402A-B049-ACC13F942A30}" sibTransId="{4345C40A-39BE-4C2D-B0FC-A99D1366460A}"/>
    <dgm:cxn modelId="{0AD9C12F-7878-4452-B0D2-0440E177C76C}" type="presOf" srcId="{917363C7-57B7-4D23-8841-B601648C7627}" destId="{3D59DEFB-A95E-48C6-B2D9-1A7CEDF35295}" srcOrd="0" destOrd="0" presId="urn:microsoft.com/office/officeart/2005/8/layout/venn1"/>
    <dgm:cxn modelId="{7849DA26-10F8-417E-B3B3-319D7A3DE9F5}" type="presOf" srcId="{9B8EC6C8-7539-4D39-9DB5-2051785168A1}" destId="{C354DB36-8F03-46CE-B93D-C5B3056EFB5A}" srcOrd="1" destOrd="0" presId="urn:microsoft.com/office/officeart/2005/8/layout/venn1"/>
    <dgm:cxn modelId="{ED761DF0-5741-4DDB-9C29-0D827EA61AD8}" type="presOf" srcId="{6B77FD5B-4A55-43EB-A2EC-2A9985E7E99D}" destId="{60C23918-28E2-4AB0-9F04-91CE0904DA83}" srcOrd="1" destOrd="0" presId="urn:microsoft.com/office/officeart/2005/8/layout/venn1"/>
    <dgm:cxn modelId="{4B8344DC-02F9-40A0-A666-FE4EA5D5CA4A}" type="presOf" srcId="{48F88F9F-F009-49EB-84A3-7960346CB747}" destId="{22BC482B-227B-4BC5-AC98-1B3595D06E31}" srcOrd="0" destOrd="0" presId="urn:microsoft.com/office/officeart/2005/8/layout/venn1"/>
    <dgm:cxn modelId="{1D879621-E841-4F67-8F63-99DF4F50FBF7}" type="presOf" srcId="{9B8EC6C8-7539-4D39-9DB5-2051785168A1}" destId="{B9CB4974-30BE-4349-8D39-2390DF0B4A91}" srcOrd="0" destOrd="0" presId="urn:microsoft.com/office/officeart/2005/8/layout/venn1"/>
    <dgm:cxn modelId="{3A35CC22-C20E-4952-A412-ADC629EEE6F4}" srcId="{48F88F9F-F009-49EB-84A3-7960346CB747}" destId="{6B77FD5B-4A55-43EB-A2EC-2A9985E7E99D}" srcOrd="1" destOrd="0" parTransId="{9E408EE1-FCC2-447E-8C73-134E2FDF623B}" sibTransId="{6995404D-96CF-4CA2-B001-D3E914D17549}"/>
    <dgm:cxn modelId="{20B20D4B-B20B-4C0C-BE77-A0B7594CC0FD}" type="presParOf" srcId="{22BC482B-227B-4BC5-AC98-1B3595D06E31}" destId="{B9CB4974-30BE-4349-8D39-2390DF0B4A91}" srcOrd="0" destOrd="0" presId="urn:microsoft.com/office/officeart/2005/8/layout/venn1"/>
    <dgm:cxn modelId="{AAD21E51-856D-41CA-A2E5-91CA0F6E996D}" type="presParOf" srcId="{22BC482B-227B-4BC5-AC98-1B3595D06E31}" destId="{C354DB36-8F03-46CE-B93D-C5B3056EFB5A}" srcOrd="1" destOrd="0" presId="urn:microsoft.com/office/officeart/2005/8/layout/venn1"/>
    <dgm:cxn modelId="{69243083-4A91-4D46-A058-84FAB7109FD0}" type="presParOf" srcId="{22BC482B-227B-4BC5-AC98-1B3595D06E31}" destId="{35C868C9-7FA1-4612-96A6-5B6485A786B9}" srcOrd="2" destOrd="0" presId="urn:microsoft.com/office/officeart/2005/8/layout/venn1"/>
    <dgm:cxn modelId="{E4EC7FA5-F064-499D-9C1D-8AD5A6BF0311}" type="presParOf" srcId="{22BC482B-227B-4BC5-AC98-1B3595D06E31}" destId="{60C23918-28E2-4AB0-9F04-91CE0904DA83}" srcOrd="3" destOrd="0" presId="urn:microsoft.com/office/officeart/2005/8/layout/venn1"/>
    <dgm:cxn modelId="{AA5037EA-71D6-4527-8ECF-8C6F93B1857C}" type="presParOf" srcId="{22BC482B-227B-4BC5-AC98-1B3595D06E31}" destId="{3D59DEFB-A95E-48C6-B2D9-1A7CEDF35295}" srcOrd="4" destOrd="0" presId="urn:microsoft.com/office/officeart/2005/8/layout/venn1"/>
    <dgm:cxn modelId="{E96491F8-9CA4-4C50-B2E3-1D95F34DE35E}" type="presParOf" srcId="{22BC482B-227B-4BC5-AC98-1B3595D06E31}" destId="{BF9C2F2F-681D-42FB-AA3E-D6000D27DE3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55A86A-F876-4D0E-9A56-C236930F31EC}" type="doc">
      <dgm:prSet loTypeId="urn:microsoft.com/office/officeart/2005/8/layout/pyramid1" loCatId="pyramid" qsTypeId="urn:microsoft.com/office/officeart/2005/8/quickstyle/simple1" qsCatId="simple" csTypeId="urn:microsoft.com/office/officeart/2005/8/colors/colorful1" csCatId="colorful" phldr="1"/>
      <dgm:spPr/>
    </dgm:pt>
    <dgm:pt modelId="{C366969F-E168-43E1-B917-53A894F19D10}">
      <dgm:prSet phldrT="[Text]" custT="1"/>
      <dgm:spPr/>
      <dgm:t>
        <a:bodyPr/>
        <a:lstStyle/>
        <a:p>
          <a:r>
            <a:rPr lang="en-US" sz="3200" dirty="0" smtClean="0"/>
            <a:t>Results</a:t>
          </a:r>
          <a:endParaRPr lang="en-US" sz="3200" dirty="0"/>
        </a:p>
      </dgm:t>
    </dgm:pt>
    <dgm:pt modelId="{6CF67648-2F3E-46C9-89B6-AE5768C9CD66}" type="parTrans" cxnId="{49CBF194-4E42-458B-B4B6-C47E9D00B71E}">
      <dgm:prSet/>
      <dgm:spPr/>
      <dgm:t>
        <a:bodyPr/>
        <a:lstStyle/>
        <a:p>
          <a:endParaRPr lang="en-US"/>
        </a:p>
      </dgm:t>
    </dgm:pt>
    <dgm:pt modelId="{DDFD7D33-9994-47BB-85F5-8D235EFD068D}" type="sibTrans" cxnId="{49CBF194-4E42-458B-B4B6-C47E9D00B71E}">
      <dgm:prSet/>
      <dgm:spPr/>
      <dgm:t>
        <a:bodyPr/>
        <a:lstStyle/>
        <a:p>
          <a:endParaRPr lang="en-US"/>
        </a:p>
      </dgm:t>
    </dgm:pt>
    <dgm:pt modelId="{1159816D-4842-4FC1-9D97-8DA93A69BE19}">
      <dgm:prSet phldrT="[Text]" custT="1"/>
      <dgm:spPr/>
      <dgm:t>
        <a:bodyPr/>
        <a:lstStyle/>
        <a:p>
          <a:r>
            <a:rPr lang="en-US" sz="3200" dirty="0" smtClean="0"/>
            <a:t>Respect</a:t>
          </a:r>
          <a:endParaRPr lang="en-US" sz="3200" dirty="0"/>
        </a:p>
      </dgm:t>
    </dgm:pt>
    <dgm:pt modelId="{BA285E7A-6247-4AF8-8AE0-130623CD6E66}" type="parTrans" cxnId="{0B4F708B-FD0C-4363-B0F2-47C6E446921F}">
      <dgm:prSet/>
      <dgm:spPr/>
      <dgm:t>
        <a:bodyPr/>
        <a:lstStyle/>
        <a:p>
          <a:endParaRPr lang="en-US"/>
        </a:p>
      </dgm:t>
    </dgm:pt>
    <dgm:pt modelId="{5C1A333C-E133-43EE-BB87-88DCF547E07E}" type="sibTrans" cxnId="{0B4F708B-FD0C-4363-B0F2-47C6E446921F}">
      <dgm:prSet/>
      <dgm:spPr/>
      <dgm:t>
        <a:bodyPr/>
        <a:lstStyle/>
        <a:p>
          <a:endParaRPr lang="en-US"/>
        </a:p>
      </dgm:t>
    </dgm:pt>
    <dgm:pt modelId="{03FF60B9-8EF5-4FEE-87E4-B53DD2EA028E}">
      <dgm:prSet phldrT="[Text]" custT="1"/>
      <dgm:spPr/>
      <dgm:t>
        <a:bodyPr/>
        <a:lstStyle/>
        <a:p>
          <a:r>
            <a:rPr lang="en-US" sz="3200" dirty="0" smtClean="0"/>
            <a:t>Position</a:t>
          </a:r>
          <a:endParaRPr lang="en-US" sz="3200" dirty="0"/>
        </a:p>
      </dgm:t>
    </dgm:pt>
    <dgm:pt modelId="{38EA9524-B910-43B5-B46E-588C3EF3D64B}" type="parTrans" cxnId="{50FB7E25-A360-477D-8A72-ECFF7BDA5164}">
      <dgm:prSet/>
      <dgm:spPr/>
      <dgm:t>
        <a:bodyPr/>
        <a:lstStyle/>
        <a:p>
          <a:endParaRPr lang="en-US"/>
        </a:p>
      </dgm:t>
    </dgm:pt>
    <dgm:pt modelId="{E37B6810-EE75-479D-8CC3-448B139AFFB2}" type="sibTrans" cxnId="{50FB7E25-A360-477D-8A72-ECFF7BDA5164}">
      <dgm:prSet/>
      <dgm:spPr/>
      <dgm:t>
        <a:bodyPr/>
        <a:lstStyle/>
        <a:p>
          <a:endParaRPr lang="en-US"/>
        </a:p>
      </dgm:t>
    </dgm:pt>
    <dgm:pt modelId="{9DDF1DC4-CA53-42CE-8AB3-9367857FFA58}">
      <dgm:prSet phldrT="[Text]" custT="1"/>
      <dgm:spPr/>
      <dgm:t>
        <a:bodyPr/>
        <a:lstStyle/>
        <a:p>
          <a:r>
            <a:rPr lang="en-US" sz="2400" b="1" dirty="0" smtClean="0"/>
            <a:t>People Development</a:t>
          </a:r>
          <a:endParaRPr lang="en-US" sz="2400" b="1" dirty="0"/>
        </a:p>
      </dgm:t>
    </dgm:pt>
    <dgm:pt modelId="{B3C22A5B-E746-4337-9DFA-A1AD6536BED9}" type="parTrans" cxnId="{7245F11C-D344-494B-8DEB-B375402C7352}">
      <dgm:prSet/>
      <dgm:spPr/>
      <dgm:t>
        <a:bodyPr/>
        <a:lstStyle/>
        <a:p>
          <a:endParaRPr lang="en-US"/>
        </a:p>
      </dgm:t>
    </dgm:pt>
    <dgm:pt modelId="{33E8F800-3D4C-4109-BF84-1B5503EB30DF}" type="sibTrans" cxnId="{7245F11C-D344-494B-8DEB-B375402C7352}">
      <dgm:prSet/>
      <dgm:spPr/>
      <dgm:t>
        <a:bodyPr/>
        <a:lstStyle/>
        <a:p>
          <a:endParaRPr lang="en-US"/>
        </a:p>
      </dgm:t>
    </dgm:pt>
    <dgm:pt modelId="{BFD04BA1-E12F-4560-A1EB-99E8189F7284}">
      <dgm:prSet phldrT="[Text]"/>
      <dgm:spPr/>
      <dgm:t>
        <a:bodyPr/>
        <a:lstStyle/>
        <a:p>
          <a:r>
            <a:rPr lang="en-US" b="1" dirty="0" smtClean="0">
              <a:solidFill>
                <a:srgbClr xmlns:mc="http://schemas.openxmlformats.org/markup-compatibility/2006" xmlns:a14="http://schemas.microsoft.com/office/drawing/2010/main" val="00B0F0" mc:Ignorable=""/>
              </a:solidFill>
            </a:rPr>
            <a:t>Mentorship</a:t>
          </a:r>
          <a:endParaRPr lang="en-US" b="1" dirty="0">
            <a:solidFill>
              <a:srgbClr xmlns:mc="http://schemas.openxmlformats.org/markup-compatibility/2006" xmlns:a14="http://schemas.microsoft.com/office/drawing/2010/main" val="00B0F0" mc:Ignorable=""/>
            </a:solidFill>
          </a:endParaRPr>
        </a:p>
      </dgm:t>
    </dgm:pt>
    <dgm:pt modelId="{A315E7DC-8D8D-4DB6-8F03-3C9D8162B604}" type="parTrans" cxnId="{F582D7EB-97A1-4C9C-B700-B034A4C7AD42}">
      <dgm:prSet/>
      <dgm:spPr/>
      <dgm:t>
        <a:bodyPr/>
        <a:lstStyle/>
        <a:p>
          <a:endParaRPr lang="en-US"/>
        </a:p>
      </dgm:t>
    </dgm:pt>
    <dgm:pt modelId="{1FFDF0F1-BC31-4AF0-B50C-1E61F5D33E14}" type="sibTrans" cxnId="{F582D7EB-97A1-4C9C-B700-B034A4C7AD42}">
      <dgm:prSet/>
      <dgm:spPr/>
      <dgm:t>
        <a:bodyPr/>
        <a:lstStyle/>
        <a:p>
          <a:endParaRPr lang="en-US"/>
        </a:p>
      </dgm:t>
    </dgm:pt>
    <dgm:pt modelId="{5E1AE8D8-5358-46B9-BAF0-A7EF6013F0E8}" type="pres">
      <dgm:prSet presAssocID="{5155A86A-F876-4D0E-9A56-C236930F31EC}" presName="Name0" presStyleCnt="0">
        <dgm:presLayoutVars>
          <dgm:dir/>
          <dgm:animLvl val="lvl"/>
          <dgm:resizeHandles val="exact"/>
        </dgm:presLayoutVars>
      </dgm:prSet>
      <dgm:spPr/>
    </dgm:pt>
    <dgm:pt modelId="{94C071E0-D465-4CE2-B3BE-4F679C4C60D3}" type="pres">
      <dgm:prSet presAssocID="{BFD04BA1-E12F-4560-A1EB-99E8189F7284}" presName="Name8" presStyleCnt="0"/>
      <dgm:spPr/>
    </dgm:pt>
    <dgm:pt modelId="{5DADD3E6-AEC0-40C9-B280-A7C9CEDC9878}" type="pres">
      <dgm:prSet presAssocID="{BFD04BA1-E12F-4560-A1EB-99E8189F7284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02AEFC-5265-455A-98E8-A1CE4190F329}" type="pres">
      <dgm:prSet presAssocID="{BFD04BA1-E12F-4560-A1EB-99E8189F728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B3330B-49C1-4CDB-9154-31A70CE845DB}" type="pres">
      <dgm:prSet presAssocID="{9DDF1DC4-CA53-42CE-8AB3-9367857FFA58}" presName="Name8" presStyleCnt="0"/>
      <dgm:spPr/>
    </dgm:pt>
    <dgm:pt modelId="{9B428CF3-6EC8-4CEF-BCBB-5C3AE1C9D105}" type="pres">
      <dgm:prSet presAssocID="{9DDF1DC4-CA53-42CE-8AB3-9367857FFA58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EC6EA1-C2CA-4831-B7D1-CEF8B5A8CB8F}" type="pres">
      <dgm:prSet presAssocID="{9DDF1DC4-CA53-42CE-8AB3-9367857FFA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94CCB4-7F70-4C0D-BD39-B2F658CECF8D}" type="pres">
      <dgm:prSet presAssocID="{C366969F-E168-43E1-B917-53A894F19D10}" presName="Name8" presStyleCnt="0"/>
      <dgm:spPr/>
    </dgm:pt>
    <dgm:pt modelId="{96D692DA-FC3F-421A-B52B-0D29EECD5F99}" type="pres">
      <dgm:prSet presAssocID="{C366969F-E168-43E1-B917-53A894F19D10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A147C-9DCD-4475-A6D8-E8DDD8063193}" type="pres">
      <dgm:prSet presAssocID="{C366969F-E168-43E1-B917-53A894F19D1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FE9874-F0C3-4F05-A464-D110A4317644}" type="pres">
      <dgm:prSet presAssocID="{1159816D-4842-4FC1-9D97-8DA93A69BE19}" presName="Name8" presStyleCnt="0"/>
      <dgm:spPr/>
    </dgm:pt>
    <dgm:pt modelId="{D9A5582E-E54A-4640-8F14-A93F31808C18}" type="pres">
      <dgm:prSet presAssocID="{1159816D-4842-4FC1-9D97-8DA93A69BE1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A3A0F7-2A58-44A0-B43C-1A73CC68EA52}" type="pres">
      <dgm:prSet presAssocID="{1159816D-4842-4FC1-9D97-8DA93A69BE1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3394305-4464-40D7-A6ED-9D590137A90E}" type="pres">
      <dgm:prSet presAssocID="{03FF60B9-8EF5-4FEE-87E4-B53DD2EA028E}" presName="Name8" presStyleCnt="0"/>
      <dgm:spPr/>
    </dgm:pt>
    <dgm:pt modelId="{E16EF850-9300-4D47-B4DE-7ADCE9F4EEC8}" type="pres">
      <dgm:prSet presAssocID="{03FF60B9-8EF5-4FEE-87E4-B53DD2EA028E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7C3E3F-AB05-4E29-BE13-119182C881B5}" type="pres">
      <dgm:prSet presAssocID="{03FF60B9-8EF5-4FEE-87E4-B53DD2EA028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6D8B910-E8FC-40DB-A698-8B0BB4078ABE}" type="presOf" srcId="{1159816D-4842-4FC1-9D97-8DA93A69BE19}" destId="{43A3A0F7-2A58-44A0-B43C-1A73CC68EA52}" srcOrd="1" destOrd="0" presId="urn:microsoft.com/office/officeart/2005/8/layout/pyramid1"/>
    <dgm:cxn modelId="{49CBF194-4E42-458B-B4B6-C47E9D00B71E}" srcId="{5155A86A-F876-4D0E-9A56-C236930F31EC}" destId="{C366969F-E168-43E1-B917-53A894F19D10}" srcOrd="2" destOrd="0" parTransId="{6CF67648-2F3E-46C9-89B6-AE5768C9CD66}" sibTransId="{DDFD7D33-9994-47BB-85F5-8D235EFD068D}"/>
    <dgm:cxn modelId="{7245F11C-D344-494B-8DEB-B375402C7352}" srcId="{5155A86A-F876-4D0E-9A56-C236930F31EC}" destId="{9DDF1DC4-CA53-42CE-8AB3-9367857FFA58}" srcOrd="1" destOrd="0" parTransId="{B3C22A5B-E746-4337-9DFA-A1AD6536BED9}" sibTransId="{33E8F800-3D4C-4109-BF84-1B5503EB30DF}"/>
    <dgm:cxn modelId="{8748E1A4-E657-4B8F-BBB1-077C93573F71}" type="presOf" srcId="{C366969F-E168-43E1-B917-53A894F19D10}" destId="{844A147C-9DCD-4475-A6D8-E8DDD8063193}" srcOrd="1" destOrd="0" presId="urn:microsoft.com/office/officeart/2005/8/layout/pyramid1"/>
    <dgm:cxn modelId="{0B4F708B-FD0C-4363-B0F2-47C6E446921F}" srcId="{5155A86A-F876-4D0E-9A56-C236930F31EC}" destId="{1159816D-4842-4FC1-9D97-8DA93A69BE19}" srcOrd="3" destOrd="0" parTransId="{BA285E7A-6247-4AF8-8AE0-130623CD6E66}" sibTransId="{5C1A333C-E133-43EE-BB87-88DCF547E07E}"/>
    <dgm:cxn modelId="{D16E97E7-6919-4921-8917-7760405D1B70}" type="presOf" srcId="{C366969F-E168-43E1-B917-53A894F19D10}" destId="{96D692DA-FC3F-421A-B52B-0D29EECD5F99}" srcOrd="0" destOrd="0" presId="urn:microsoft.com/office/officeart/2005/8/layout/pyramid1"/>
    <dgm:cxn modelId="{87B0B490-6E93-4AD0-82BE-B61F3F96F173}" type="presOf" srcId="{9DDF1DC4-CA53-42CE-8AB3-9367857FFA58}" destId="{9B428CF3-6EC8-4CEF-BCBB-5C3AE1C9D105}" srcOrd="0" destOrd="0" presId="urn:microsoft.com/office/officeart/2005/8/layout/pyramid1"/>
    <dgm:cxn modelId="{DAB08A0E-6199-4B6F-8D00-FF85CA6AF29F}" type="presOf" srcId="{03FF60B9-8EF5-4FEE-87E4-B53DD2EA028E}" destId="{C87C3E3F-AB05-4E29-BE13-119182C881B5}" srcOrd="1" destOrd="0" presId="urn:microsoft.com/office/officeart/2005/8/layout/pyramid1"/>
    <dgm:cxn modelId="{B58DB363-8D8A-470B-8E94-6932F4E4C704}" type="presOf" srcId="{BFD04BA1-E12F-4560-A1EB-99E8189F7284}" destId="{5DADD3E6-AEC0-40C9-B280-A7C9CEDC9878}" srcOrd="0" destOrd="0" presId="urn:microsoft.com/office/officeart/2005/8/layout/pyramid1"/>
    <dgm:cxn modelId="{2AA8C1DC-207E-451F-A0BC-4EEA279D4DCA}" type="presOf" srcId="{03FF60B9-8EF5-4FEE-87E4-B53DD2EA028E}" destId="{E16EF850-9300-4D47-B4DE-7ADCE9F4EEC8}" srcOrd="0" destOrd="0" presId="urn:microsoft.com/office/officeart/2005/8/layout/pyramid1"/>
    <dgm:cxn modelId="{50FB7E25-A360-477D-8A72-ECFF7BDA5164}" srcId="{5155A86A-F876-4D0E-9A56-C236930F31EC}" destId="{03FF60B9-8EF5-4FEE-87E4-B53DD2EA028E}" srcOrd="4" destOrd="0" parTransId="{38EA9524-B910-43B5-B46E-588C3EF3D64B}" sibTransId="{E37B6810-EE75-479D-8CC3-448B139AFFB2}"/>
    <dgm:cxn modelId="{C4C3266C-DD3F-4697-A2C2-32A442922026}" type="presOf" srcId="{5155A86A-F876-4D0E-9A56-C236930F31EC}" destId="{5E1AE8D8-5358-46B9-BAF0-A7EF6013F0E8}" srcOrd="0" destOrd="0" presId="urn:microsoft.com/office/officeart/2005/8/layout/pyramid1"/>
    <dgm:cxn modelId="{F582D7EB-97A1-4C9C-B700-B034A4C7AD42}" srcId="{5155A86A-F876-4D0E-9A56-C236930F31EC}" destId="{BFD04BA1-E12F-4560-A1EB-99E8189F7284}" srcOrd="0" destOrd="0" parTransId="{A315E7DC-8D8D-4DB6-8F03-3C9D8162B604}" sibTransId="{1FFDF0F1-BC31-4AF0-B50C-1E61F5D33E14}"/>
    <dgm:cxn modelId="{F21AD09B-E374-4D4F-A751-EE531AD1E476}" type="presOf" srcId="{1159816D-4842-4FC1-9D97-8DA93A69BE19}" destId="{D9A5582E-E54A-4640-8F14-A93F31808C18}" srcOrd="0" destOrd="0" presId="urn:microsoft.com/office/officeart/2005/8/layout/pyramid1"/>
    <dgm:cxn modelId="{C7907DAA-D1A0-4184-B697-B2F3DE2E0997}" type="presOf" srcId="{BFD04BA1-E12F-4560-A1EB-99E8189F7284}" destId="{E802AEFC-5265-455A-98E8-A1CE4190F329}" srcOrd="1" destOrd="0" presId="urn:microsoft.com/office/officeart/2005/8/layout/pyramid1"/>
    <dgm:cxn modelId="{54D55012-A4B4-459A-B1BE-EF869CA8854E}" type="presOf" srcId="{9DDF1DC4-CA53-42CE-8AB3-9367857FFA58}" destId="{ABEC6EA1-C2CA-4831-B7D1-CEF8B5A8CB8F}" srcOrd="1" destOrd="0" presId="urn:microsoft.com/office/officeart/2005/8/layout/pyramid1"/>
    <dgm:cxn modelId="{D5B12387-5E17-4E86-B48E-AD8E664FD526}" type="presParOf" srcId="{5E1AE8D8-5358-46B9-BAF0-A7EF6013F0E8}" destId="{94C071E0-D465-4CE2-B3BE-4F679C4C60D3}" srcOrd="0" destOrd="0" presId="urn:microsoft.com/office/officeart/2005/8/layout/pyramid1"/>
    <dgm:cxn modelId="{3BCCB544-E99B-490E-AD46-10977597415C}" type="presParOf" srcId="{94C071E0-D465-4CE2-B3BE-4F679C4C60D3}" destId="{5DADD3E6-AEC0-40C9-B280-A7C9CEDC9878}" srcOrd="0" destOrd="0" presId="urn:microsoft.com/office/officeart/2005/8/layout/pyramid1"/>
    <dgm:cxn modelId="{5CECB39C-D28B-43DE-B5C1-D149C0BFADA1}" type="presParOf" srcId="{94C071E0-D465-4CE2-B3BE-4F679C4C60D3}" destId="{E802AEFC-5265-455A-98E8-A1CE4190F329}" srcOrd="1" destOrd="0" presId="urn:microsoft.com/office/officeart/2005/8/layout/pyramid1"/>
    <dgm:cxn modelId="{B8FE355C-0A7E-451C-B70B-EA0A3296B94C}" type="presParOf" srcId="{5E1AE8D8-5358-46B9-BAF0-A7EF6013F0E8}" destId="{F0B3330B-49C1-4CDB-9154-31A70CE845DB}" srcOrd="1" destOrd="0" presId="urn:microsoft.com/office/officeart/2005/8/layout/pyramid1"/>
    <dgm:cxn modelId="{4EAF8FC3-F4A7-4D1F-B91F-3E15D32E2357}" type="presParOf" srcId="{F0B3330B-49C1-4CDB-9154-31A70CE845DB}" destId="{9B428CF3-6EC8-4CEF-BCBB-5C3AE1C9D105}" srcOrd="0" destOrd="0" presId="urn:microsoft.com/office/officeart/2005/8/layout/pyramid1"/>
    <dgm:cxn modelId="{45B1457B-D159-4598-9EB9-524E1ADF73CD}" type="presParOf" srcId="{F0B3330B-49C1-4CDB-9154-31A70CE845DB}" destId="{ABEC6EA1-C2CA-4831-B7D1-CEF8B5A8CB8F}" srcOrd="1" destOrd="0" presId="urn:microsoft.com/office/officeart/2005/8/layout/pyramid1"/>
    <dgm:cxn modelId="{9C149CFA-E7BF-49D1-A21B-16E2BA37A54E}" type="presParOf" srcId="{5E1AE8D8-5358-46B9-BAF0-A7EF6013F0E8}" destId="{9194CCB4-7F70-4C0D-BD39-B2F658CECF8D}" srcOrd="2" destOrd="0" presId="urn:microsoft.com/office/officeart/2005/8/layout/pyramid1"/>
    <dgm:cxn modelId="{32C61EA9-2536-4022-960F-E2373190DE42}" type="presParOf" srcId="{9194CCB4-7F70-4C0D-BD39-B2F658CECF8D}" destId="{96D692DA-FC3F-421A-B52B-0D29EECD5F99}" srcOrd="0" destOrd="0" presId="urn:microsoft.com/office/officeart/2005/8/layout/pyramid1"/>
    <dgm:cxn modelId="{20127371-5470-40E7-ADCA-47085DD80D94}" type="presParOf" srcId="{9194CCB4-7F70-4C0D-BD39-B2F658CECF8D}" destId="{844A147C-9DCD-4475-A6D8-E8DDD8063193}" srcOrd="1" destOrd="0" presId="urn:microsoft.com/office/officeart/2005/8/layout/pyramid1"/>
    <dgm:cxn modelId="{923E92F6-9AA3-4C67-A65D-E54B9FF5754E}" type="presParOf" srcId="{5E1AE8D8-5358-46B9-BAF0-A7EF6013F0E8}" destId="{D1FE9874-F0C3-4F05-A464-D110A4317644}" srcOrd="3" destOrd="0" presId="urn:microsoft.com/office/officeart/2005/8/layout/pyramid1"/>
    <dgm:cxn modelId="{85A500F7-07C1-4F6C-8453-7EDE57E9BD23}" type="presParOf" srcId="{D1FE9874-F0C3-4F05-A464-D110A4317644}" destId="{D9A5582E-E54A-4640-8F14-A93F31808C18}" srcOrd="0" destOrd="0" presId="urn:microsoft.com/office/officeart/2005/8/layout/pyramid1"/>
    <dgm:cxn modelId="{E2D2AC3D-C91B-4E0B-881A-89F8E517C766}" type="presParOf" srcId="{D1FE9874-F0C3-4F05-A464-D110A4317644}" destId="{43A3A0F7-2A58-44A0-B43C-1A73CC68EA52}" srcOrd="1" destOrd="0" presId="urn:microsoft.com/office/officeart/2005/8/layout/pyramid1"/>
    <dgm:cxn modelId="{DAFD7B30-61E3-4E02-983E-98BA8CED847D}" type="presParOf" srcId="{5E1AE8D8-5358-46B9-BAF0-A7EF6013F0E8}" destId="{43394305-4464-40D7-A6ED-9D590137A90E}" srcOrd="4" destOrd="0" presId="urn:microsoft.com/office/officeart/2005/8/layout/pyramid1"/>
    <dgm:cxn modelId="{DB9450CA-E9D6-4C40-832A-1FE5E7059DB5}" type="presParOf" srcId="{43394305-4464-40D7-A6ED-9D590137A90E}" destId="{E16EF850-9300-4D47-B4DE-7ADCE9F4EEC8}" srcOrd="0" destOrd="0" presId="urn:microsoft.com/office/officeart/2005/8/layout/pyramid1"/>
    <dgm:cxn modelId="{31138C06-68C5-47B0-89D0-33387C394784}" type="presParOf" srcId="{43394305-4464-40D7-A6ED-9D590137A90E}" destId="{C87C3E3F-AB05-4E29-BE13-119182C881B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B4974-30BE-4349-8D39-2390DF0B4A91}">
      <dsp:nvSpPr>
        <dsp:cNvPr id="0" name=""/>
        <dsp:cNvSpPr/>
      </dsp:nvSpPr>
      <dsp:spPr>
        <a:xfrm>
          <a:off x="2356644" y="54768"/>
          <a:ext cx="2628900" cy="2628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MANHAJ </a:t>
          </a:r>
          <a:r>
            <a:rPr lang="en-US" sz="2200" kern="1200" dirty="0" smtClean="0"/>
            <a:t>yang </a:t>
          </a:r>
          <a:r>
            <a:rPr lang="en-US" sz="2200" kern="1200" dirty="0" err="1" smtClean="0"/>
            <a:t>Shahih</a:t>
          </a:r>
          <a:endParaRPr lang="en-US" sz="2200" kern="1200" dirty="0"/>
        </a:p>
      </dsp:txBody>
      <dsp:txXfrm>
        <a:off x="2707164" y="514826"/>
        <a:ext cx="1927860" cy="1183005"/>
      </dsp:txXfrm>
    </dsp:sp>
    <dsp:sp modelId="{35C868C9-7FA1-4612-96A6-5B6485A786B9}">
      <dsp:nvSpPr>
        <dsp:cNvPr id="0" name=""/>
        <dsp:cNvSpPr/>
      </dsp:nvSpPr>
      <dsp:spPr>
        <a:xfrm>
          <a:off x="3305238" y="1697831"/>
          <a:ext cx="2628900" cy="2628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PIMPINAN</a:t>
          </a:r>
          <a:r>
            <a:rPr lang="en-US" sz="2200" kern="1200" dirty="0" smtClean="0"/>
            <a:t> </a:t>
          </a:r>
          <a:r>
            <a:rPr lang="en-US" sz="2200" kern="1200" dirty="0" smtClean="0"/>
            <a:t>yang </a:t>
          </a:r>
          <a:r>
            <a:rPr lang="en-US" sz="2200" kern="1200" dirty="0" err="1" smtClean="0"/>
            <a:t>Tegas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dan</a:t>
          </a:r>
          <a:r>
            <a:rPr lang="en-US" sz="2200" kern="1200" dirty="0" smtClean="0"/>
            <a:t> </a:t>
          </a:r>
          <a:r>
            <a:rPr lang="en-US" sz="2200" kern="1200" dirty="0" err="1" smtClean="0"/>
            <a:t>Terpercaya</a:t>
          </a:r>
          <a:endParaRPr lang="en-US" sz="2200" kern="1200" dirty="0"/>
        </a:p>
      </dsp:txBody>
      <dsp:txXfrm>
        <a:off x="4109244" y="2376963"/>
        <a:ext cx="1577340" cy="1445895"/>
      </dsp:txXfrm>
    </dsp:sp>
    <dsp:sp modelId="{3D59DEFB-A95E-48C6-B2D9-1A7CEDF35295}">
      <dsp:nvSpPr>
        <dsp:cNvPr id="0" name=""/>
        <dsp:cNvSpPr/>
      </dsp:nvSpPr>
      <dsp:spPr>
        <a:xfrm>
          <a:off x="1408049" y="1697831"/>
          <a:ext cx="2628900" cy="262890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SARANA</a:t>
          </a:r>
          <a:r>
            <a:rPr lang="en-US" sz="2200" kern="1200" dirty="0" smtClean="0"/>
            <a:t> </a:t>
          </a:r>
          <a:r>
            <a:rPr lang="en-US" sz="2200" kern="1200" dirty="0" smtClean="0"/>
            <a:t>yang </a:t>
          </a:r>
          <a:r>
            <a:rPr lang="en-US" sz="2200" kern="1200" dirty="0" err="1" smtClean="0"/>
            <a:t>Kompre-hensif</a:t>
          </a:r>
          <a:endParaRPr lang="en-US" sz="2200" kern="1200" dirty="0"/>
        </a:p>
      </dsp:txBody>
      <dsp:txXfrm>
        <a:off x="1655604" y="2376963"/>
        <a:ext cx="1577340" cy="14458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ADD3E6-AEC0-40C9-B280-A7C9CEDC9878}">
      <dsp:nvSpPr>
        <dsp:cNvPr id="0" name=""/>
        <dsp:cNvSpPr/>
      </dsp:nvSpPr>
      <dsp:spPr>
        <a:xfrm>
          <a:off x="3259349" y="0"/>
          <a:ext cx="1629674" cy="1105852"/>
        </a:xfrm>
        <a:prstGeom prst="trapezoid">
          <a:avLst>
            <a:gd name="adj" fmla="val 73684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>
              <a:solidFill>
                <a:srgbClr xmlns:mc="http://schemas.openxmlformats.org/markup-compatibility/2006" xmlns:a14="http://schemas.microsoft.com/office/drawing/2010/main" val="00B0F0" mc:Ignorable=""/>
              </a:solidFill>
            </a:rPr>
            <a:t>Mentorship</a:t>
          </a:r>
          <a:endParaRPr lang="en-US" sz="2300" b="1" kern="1200" dirty="0">
            <a:solidFill>
              <a:srgbClr xmlns:mc="http://schemas.openxmlformats.org/markup-compatibility/2006" xmlns:a14="http://schemas.microsoft.com/office/drawing/2010/main" val="00B0F0" mc:Ignorable=""/>
            </a:solidFill>
          </a:endParaRPr>
        </a:p>
      </dsp:txBody>
      <dsp:txXfrm>
        <a:off x="3259349" y="0"/>
        <a:ext cx="1629674" cy="1105852"/>
      </dsp:txXfrm>
    </dsp:sp>
    <dsp:sp modelId="{9B428CF3-6EC8-4CEF-BCBB-5C3AE1C9D105}">
      <dsp:nvSpPr>
        <dsp:cNvPr id="0" name=""/>
        <dsp:cNvSpPr/>
      </dsp:nvSpPr>
      <dsp:spPr>
        <a:xfrm>
          <a:off x="2444511" y="1105852"/>
          <a:ext cx="3259349" cy="1105852"/>
        </a:xfrm>
        <a:prstGeom prst="trapezoid">
          <a:avLst>
            <a:gd name="adj" fmla="val 73684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People Development</a:t>
          </a:r>
          <a:endParaRPr lang="en-US" sz="2400" b="1" kern="1200" dirty="0"/>
        </a:p>
      </dsp:txBody>
      <dsp:txXfrm>
        <a:off x="3014898" y="1105852"/>
        <a:ext cx="2118576" cy="1105852"/>
      </dsp:txXfrm>
    </dsp:sp>
    <dsp:sp modelId="{96D692DA-FC3F-421A-B52B-0D29EECD5F99}">
      <dsp:nvSpPr>
        <dsp:cNvPr id="0" name=""/>
        <dsp:cNvSpPr/>
      </dsp:nvSpPr>
      <dsp:spPr>
        <a:xfrm>
          <a:off x="1629674" y="2211704"/>
          <a:ext cx="4889023" cy="1105852"/>
        </a:xfrm>
        <a:prstGeom prst="trapezoid">
          <a:avLst>
            <a:gd name="adj" fmla="val 73684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Results</a:t>
          </a:r>
          <a:endParaRPr lang="en-US" sz="3200" kern="1200" dirty="0"/>
        </a:p>
      </dsp:txBody>
      <dsp:txXfrm>
        <a:off x="2485253" y="2211704"/>
        <a:ext cx="3177865" cy="1105852"/>
      </dsp:txXfrm>
    </dsp:sp>
    <dsp:sp modelId="{D9A5582E-E54A-4640-8F14-A93F31808C18}">
      <dsp:nvSpPr>
        <dsp:cNvPr id="0" name=""/>
        <dsp:cNvSpPr/>
      </dsp:nvSpPr>
      <dsp:spPr>
        <a:xfrm>
          <a:off x="814837" y="3317557"/>
          <a:ext cx="6518698" cy="1105852"/>
        </a:xfrm>
        <a:prstGeom prst="trapezoid">
          <a:avLst>
            <a:gd name="adj" fmla="val 73684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Respect</a:t>
          </a:r>
          <a:endParaRPr lang="en-US" sz="3200" kern="1200" dirty="0"/>
        </a:p>
      </dsp:txBody>
      <dsp:txXfrm>
        <a:off x="1955609" y="3317557"/>
        <a:ext cx="4237153" cy="1105852"/>
      </dsp:txXfrm>
    </dsp:sp>
    <dsp:sp modelId="{E16EF850-9300-4D47-B4DE-7ADCE9F4EEC8}">
      <dsp:nvSpPr>
        <dsp:cNvPr id="0" name=""/>
        <dsp:cNvSpPr/>
      </dsp:nvSpPr>
      <dsp:spPr>
        <a:xfrm>
          <a:off x="0" y="4423409"/>
          <a:ext cx="8148372" cy="1105852"/>
        </a:xfrm>
        <a:prstGeom prst="trapezoid">
          <a:avLst>
            <a:gd name="adj" fmla="val 73684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Position</a:t>
          </a:r>
          <a:endParaRPr lang="en-US" sz="3200" kern="1200" dirty="0"/>
        </a:p>
      </dsp:txBody>
      <dsp:txXfrm>
        <a:off x="1425965" y="4423409"/>
        <a:ext cx="5296442" cy="11058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DEAA090-F3DF-4C0B-B727-78E4FE0FC9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479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A31D1-B650-4B0B-B3B1-31C0C6D3AF93}" type="datetimeFigureOut">
              <a:rPr lang="en-US" smtClean="0"/>
              <a:t>12/25/2009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714625" y="514350"/>
            <a:ext cx="371475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5312B-6AD0-4E69-A7A3-9889BC6A5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8415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56C56-E6F6-433D-942D-6E2996380C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339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150C1-257C-4FE7-8690-959C3375CF4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endParaRPr lang="en-US" altLang="en-US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F654DA5-8F39-4FFF-A466-B077061DD6DF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EE24C1-7BA1-4CDA-9948-0CBA0D45DA0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1" y="1030147"/>
            <a:ext cx="1608157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071" y="1030147"/>
            <a:ext cx="5875679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A77C59-B2F0-4ED7-9540-6EEA1683238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450D1-C639-4790-B260-B135B4D62F6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EF772-9A25-4182-B047-4FCF32C6806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CE5CB2-9682-4B08-AC37-287CCCF8B9D3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B1D83-EB35-4FAA-A5C0-864104C632A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B5A43-9B58-4D3C-9D06-F95D63B38D3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18E45-BCCE-4F1E-A321-AA57310CFAA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4472A-9D1B-4285-A297-94712D0ACF80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8" name="Rectangle 57"/>
          <p:cNvSpPr/>
          <p:nvPr/>
        </p:nvSpPr>
        <p:spPr>
          <a:xfrm>
            <a:off x="981036" y="601884"/>
            <a:ext cx="3859112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385" y="856527"/>
            <a:ext cx="334797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28235" y="5724836"/>
            <a:ext cx="3784803" cy="365125"/>
          </a:xfrm>
        </p:spPr>
        <p:txBody>
          <a:bodyPr>
            <a:normAutofit/>
          </a:bodyPr>
          <a:lstStyle/>
          <a:p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34819" y="2657435"/>
            <a:ext cx="3579953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31308" y="4136994"/>
            <a:ext cx="3573683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81036" y="601884"/>
            <a:ext cx="3859112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8959" y="2660904"/>
            <a:ext cx="3576066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976" y="693795"/>
            <a:ext cx="3639592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9183" y="4133089"/>
            <a:ext cx="3575621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028235" y="5724836"/>
            <a:ext cx="3784803" cy="365125"/>
          </a:xfrm>
        </p:spPr>
        <p:txBody>
          <a:bodyPr>
            <a:normAutofit/>
          </a:bodyPr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9BCA9-38E4-4504-B1A1-A14AA112239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ECC3BA9F-0CDD-44FA-B687-DF0C1A8407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xmlns:p14="http://schemas.microsoft.com/office/powerpoint/2010/main"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xmlns:p14="http://schemas.microsoft.com/office/powerpoint/2010/main"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105400" y="2286000"/>
            <a:ext cx="3589468" cy="1702160"/>
          </a:xfrm>
        </p:spPr>
        <p:txBody>
          <a:bodyPr>
            <a:noAutofit/>
          </a:bodyPr>
          <a:lstStyle/>
          <a:p>
            <a:pPr algn="ctr"/>
            <a:r>
              <a:rPr lang="ar-SA" sz="11500" b="1" dirty="0">
                <a:latin typeface="Estrangelo Edessa" pitchFamily="66"/>
                <a:cs typeface="Estrangelo Edessa" pitchFamily="66"/>
              </a:rPr>
              <a:t>القيادة والجندية</a:t>
            </a:r>
            <a:endParaRPr lang="en-US" sz="11500" b="1" dirty="0">
              <a:cs typeface="Estrangelo Edessa" pitchFamily="66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25 </a:t>
            </a:r>
            <a:r>
              <a:rPr lang="en-US" sz="2800" dirty="0" err="1" smtClean="0"/>
              <a:t>Desember</a:t>
            </a:r>
            <a:r>
              <a:rPr lang="en-US" sz="2800" dirty="0" smtClean="0"/>
              <a:t> 2009</a:t>
            </a:r>
            <a:endParaRPr lang="en-US" sz="2800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dirty="0"/>
              <a:t>المَوَدَّةُ </a:t>
            </a:r>
            <a:r>
              <a:rPr lang="ar-SA" dirty="0" smtClean="0"/>
              <a:t>وَالْقُرْبَى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2323652"/>
            <a:ext cx="7708750" cy="4077148"/>
          </a:xfrm>
        </p:spPr>
        <p:txBody>
          <a:bodyPr>
            <a:normAutofit fontScale="55000" lnSpcReduction="20000"/>
          </a:bodyPr>
          <a:lstStyle/>
          <a:p>
            <a:pPr marL="68580" indent="0" algn="ctr" rtl="1">
              <a:buNone/>
            </a:pPr>
            <a:r>
              <a:rPr lang="ar-SA" sz="6500" b="1" dirty="0">
                <a:cs typeface="Traditional Arabic" pitchFamily="2" charset="-78"/>
              </a:rPr>
              <a:t>لَقَدْ جَاءَكُمْ رَسُولٌ مِنْ أَنْفُسِكُمْ عَزِيزٌ عَلَيْهِ مَا عَنِتُّمْ حَرِيصٌ عَلَيْكُمْ بِالْمُؤْمِنِينَ رَءُوفٌ رَحِيمٌ </a:t>
            </a:r>
            <a:r>
              <a:rPr lang="ar-SA" sz="6500" b="1" dirty="0" smtClean="0">
                <a:cs typeface="Traditional Arabic" pitchFamily="2" charset="-78"/>
              </a:rPr>
              <a:t>فَإِنْ </a:t>
            </a:r>
            <a:r>
              <a:rPr lang="ar-SA" sz="6500" b="1" dirty="0">
                <a:cs typeface="Traditional Arabic" pitchFamily="2" charset="-78"/>
              </a:rPr>
              <a:t>تَوَلَّوْا فَقُلْ حَسْبِيَ اللَّهُ لَا إِلَهَ إِلَّا هُوَ عَلَيْهِ تَوَكَّلْتُ وَهُوَ رَبُّ الْعَرْشِ </a:t>
            </a:r>
            <a:r>
              <a:rPr lang="ar-SA" sz="6500" b="1" dirty="0" smtClean="0">
                <a:cs typeface="Traditional Arabic" pitchFamily="2" charset="-78"/>
              </a:rPr>
              <a:t>الْعَظِيمِ</a:t>
            </a:r>
            <a:endParaRPr lang="ar-SA" sz="6500" b="1" dirty="0">
              <a:cs typeface="Traditional Arabic" pitchFamily="2" charset="-78"/>
            </a:endParaRPr>
          </a:p>
          <a:p>
            <a:pPr marL="68580" indent="0" algn="ctr">
              <a:buNone/>
            </a:pPr>
            <a:r>
              <a:rPr lang="en-US" sz="3600" dirty="0" err="1" smtClean="0">
                <a:cs typeface="Traditional Arabic" pitchFamily="2" charset="-78"/>
              </a:rPr>
              <a:t>Sesungguhnya</a:t>
            </a:r>
            <a:r>
              <a:rPr lang="en-US" sz="3600" dirty="0" smtClean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telah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datang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kepadamu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seorang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rasul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dari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kaummu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sendiri</a:t>
            </a:r>
            <a:r>
              <a:rPr lang="en-US" sz="3600" dirty="0">
                <a:cs typeface="Traditional Arabic" pitchFamily="2" charset="-78"/>
              </a:rPr>
              <a:t>,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berat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terasa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olehnya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FF0000" mc:Ignorable=""/>
                </a:solidFill>
                <a:cs typeface="Traditional Arabic" pitchFamily="2" charset="-78"/>
              </a:rPr>
              <a:t>penderitaanmu</a:t>
            </a:r>
            <a:r>
              <a:rPr lang="en-US" sz="3600" dirty="0">
                <a:cs typeface="Traditional Arabic" pitchFamily="2" charset="-78"/>
              </a:rPr>
              <a:t>,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sangat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menginginkan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 (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keimanan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dan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keselamatan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)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Traditional Arabic" pitchFamily="2" charset="-78"/>
              </a:rPr>
              <a:t>bagimu</a:t>
            </a:r>
            <a:r>
              <a:rPr lang="en-US" sz="3600" dirty="0">
                <a:cs typeface="Traditional Arabic" pitchFamily="2" charset="-78"/>
              </a:rPr>
              <a:t>,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amat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belas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kasihan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lagi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penyayang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terhadap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 orang-orang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C00000" mc:Ignorable=""/>
                </a:solidFill>
                <a:cs typeface="Traditional Arabic" pitchFamily="2" charset="-78"/>
              </a:rPr>
              <a:t>mukmin</a:t>
            </a:r>
            <a:r>
              <a:rPr lang="en-US" sz="3600" dirty="0" smtClean="0">
                <a:cs typeface="Traditional Arabic" pitchFamily="2" charset="-78"/>
              </a:rPr>
              <a:t>.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Jika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mereka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berpaling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 (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dari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keimanan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),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maka</a:t>
            </a:r>
            <a:r>
              <a:rPr lang="en-US" sz="3600" dirty="0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 </a:t>
            </a:r>
            <a:r>
              <a:rPr lang="en-US" sz="3600" dirty="0" err="1">
                <a:solidFill>
                  <a:srgbClr xmlns:mc="http://schemas.openxmlformats.org/markup-compatibility/2006" xmlns:a14="http://schemas.microsoft.com/office/drawing/2010/main" val="00B0F0" mc:Ignorable=""/>
                </a:solidFill>
                <a:cs typeface="Traditional Arabic" pitchFamily="2" charset="-78"/>
              </a:rPr>
              <a:t>katakanlah</a:t>
            </a:r>
            <a:r>
              <a:rPr lang="en-US" sz="3600" dirty="0">
                <a:cs typeface="Traditional Arabic" pitchFamily="2" charset="-78"/>
              </a:rPr>
              <a:t>: "</a:t>
            </a:r>
            <a:r>
              <a:rPr lang="en-US" sz="3600" dirty="0" err="1">
                <a:cs typeface="Traditional Arabic" pitchFamily="2" charset="-78"/>
              </a:rPr>
              <a:t>Cukuplah</a:t>
            </a:r>
            <a:r>
              <a:rPr lang="en-US" sz="3600" dirty="0">
                <a:cs typeface="Traditional Arabic" pitchFamily="2" charset="-78"/>
              </a:rPr>
              <a:t> Allah </a:t>
            </a:r>
            <a:r>
              <a:rPr lang="en-US" sz="3600" dirty="0" err="1">
                <a:cs typeface="Traditional Arabic" pitchFamily="2" charset="-78"/>
              </a:rPr>
              <a:t>bagiku</a:t>
            </a:r>
            <a:r>
              <a:rPr lang="en-US" sz="3600" dirty="0">
                <a:cs typeface="Traditional Arabic" pitchFamily="2" charset="-78"/>
              </a:rPr>
              <a:t>; </a:t>
            </a:r>
            <a:r>
              <a:rPr lang="en-US" sz="3600" dirty="0" err="1">
                <a:cs typeface="Traditional Arabic" pitchFamily="2" charset="-78"/>
              </a:rPr>
              <a:t>tidak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ada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Tuhan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selain</a:t>
            </a:r>
            <a:r>
              <a:rPr lang="en-US" sz="3600" dirty="0">
                <a:cs typeface="Traditional Arabic" pitchFamily="2" charset="-78"/>
              </a:rPr>
              <a:t> Dia. </a:t>
            </a:r>
            <a:r>
              <a:rPr lang="en-US" sz="3600" dirty="0" err="1">
                <a:cs typeface="Traditional Arabic" pitchFamily="2" charset="-78"/>
              </a:rPr>
              <a:t>Hanya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kepada-Nya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aku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bertawakal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dan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Dia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adalah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Tuhan</a:t>
            </a:r>
            <a:r>
              <a:rPr lang="en-US" sz="3600" dirty="0">
                <a:cs typeface="Traditional Arabic" pitchFamily="2" charset="-78"/>
              </a:rPr>
              <a:t> yang </a:t>
            </a:r>
            <a:r>
              <a:rPr lang="en-US" sz="3600" dirty="0" err="1">
                <a:cs typeface="Traditional Arabic" pitchFamily="2" charset="-78"/>
              </a:rPr>
              <a:t>memiliki</a:t>
            </a:r>
            <a:r>
              <a:rPr lang="en-US" sz="3600" dirty="0">
                <a:cs typeface="Traditional Arabic" pitchFamily="2" charset="-78"/>
              </a:rPr>
              <a:t> </a:t>
            </a:r>
            <a:r>
              <a:rPr lang="en-US" sz="3600" dirty="0" err="1">
                <a:cs typeface="Traditional Arabic" pitchFamily="2" charset="-78"/>
              </a:rPr>
              <a:t>Arasy</a:t>
            </a:r>
            <a:r>
              <a:rPr lang="en-US" sz="3600" dirty="0">
                <a:cs typeface="Traditional Arabic" pitchFamily="2" charset="-78"/>
              </a:rPr>
              <a:t> yang </a:t>
            </a:r>
            <a:r>
              <a:rPr lang="en-US" sz="3600" dirty="0" err="1" smtClean="0">
                <a:cs typeface="Traditional Arabic" pitchFamily="2" charset="-78"/>
              </a:rPr>
              <a:t>agung</a:t>
            </a:r>
            <a:r>
              <a:rPr lang="en-US" sz="3600" dirty="0" smtClean="0">
                <a:cs typeface="Traditional Arabic" pitchFamily="2" charset="-78"/>
              </a:rPr>
              <a:t>“. (9:128-129)</a:t>
            </a:r>
            <a:endParaRPr lang="en-US" sz="3600" dirty="0">
              <a:cs typeface="Traditional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9941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261" y="381000"/>
            <a:ext cx="7610139" cy="762000"/>
          </a:xfrm>
        </p:spPr>
        <p:txBody>
          <a:bodyPr/>
          <a:lstStyle/>
          <a:p>
            <a:r>
              <a:rPr lang="ar-SA" dirty="0"/>
              <a:t>الكَفَاءَةُ الْعَالِيَةُ الأَمَانَةُ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355153"/>
              </p:ext>
            </p:extLst>
          </p:nvPr>
        </p:nvGraphicFramePr>
        <p:xfrm>
          <a:off x="271728" y="1100138"/>
          <a:ext cx="8148373" cy="55292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6769100" y="4572001"/>
            <a:ext cx="28892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dibangun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di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atas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hubungan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profesionalitas</a:t>
            </a:r>
            <a:endParaRPr lang="en-US" b="1" dirty="0">
              <a:solidFill>
                <a:srgbClr xmlns:mc="http://schemas.openxmlformats.org/markup-compatibility/2006" xmlns:a14="http://schemas.microsoft.com/office/drawing/2010/main" val="C00000" mc:Ignorable="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71223" y="5715001"/>
            <a:ext cx="30871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gelar</a:t>
            </a:r>
            <a:endParaRPr lang="en-US" dirty="0"/>
          </a:p>
          <a:p>
            <a:pPr algn="r"/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posisi</a:t>
            </a:r>
            <a:r>
              <a:rPr lang="en-US" dirty="0" smtClean="0"/>
              <a:t>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talenta</a:t>
            </a:r>
            <a:endParaRPr lang="en-US" dirty="0" smtClean="0"/>
          </a:p>
        </p:txBody>
      </p:sp>
      <p:sp>
        <p:nvSpPr>
          <p:cNvPr id="7" name="Rectangle 6"/>
          <p:cNvSpPr/>
          <p:nvPr/>
        </p:nvSpPr>
        <p:spPr>
          <a:xfrm>
            <a:off x="6172200" y="3420070"/>
            <a:ext cx="35687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Dibangun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di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atas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penghormatan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kepada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leader</a:t>
            </a:r>
            <a:r>
              <a:rPr lang="en-US" dirty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prestasinya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institusi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334000" y="2286000"/>
            <a:ext cx="43886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Dibangun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di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atas</a:t>
            </a:r>
            <a:r>
              <a:rPr lang="en-US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b="1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loyalitas</a:t>
            </a:r>
            <a:r>
              <a:rPr lang="en-US" dirty="0" smtClean="0"/>
              <a:t>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sentuhan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r>
              <a:rPr lang="en-US" dirty="0" smtClean="0"/>
              <a:t> </a:t>
            </a:r>
            <a:r>
              <a:rPr lang="en-US" dirty="0" err="1" smtClean="0"/>
              <a:t>pertamanya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pengembangan</a:t>
            </a:r>
            <a:r>
              <a:rPr lang="en-US" dirty="0" smtClean="0"/>
              <a:t> </a:t>
            </a:r>
            <a:r>
              <a:rPr lang="en-US" dirty="0" err="1" smtClean="0"/>
              <a:t>pribadi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institusi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990600"/>
            <a:ext cx="40653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err="1" smtClean="0"/>
              <a:t>Sebagai</a:t>
            </a:r>
            <a:r>
              <a:rPr lang="en-US" dirty="0" smtClean="0"/>
              <a:t> leader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besar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kesuksesan</a:t>
            </a:r>
            <a:r>
              <a:rPr lang="en-US" dirty="0" smtClean="0"/>
              <a:t> </a:t>
            </a:r>
            <a:r>
              <a:rPr lang="en-US" dirty="0" err="1" smtClean="0"/>
              <a:t>ditunjukkan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menyelesaikan</a:t>
            </a:r>
            <a:r>
              <a:rPr lang="en-US" dirty="0" smtClean="0"/>
              <a:t> </a:t>
            </a:r>
            <a:r>
              <a:rPr lang="en-US" dirty="0" err="1" smtClean="0"/>
              <a:t>kehidupan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888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6EF850-9300-4D47-B4DE-7ADCE9F4EE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16EF850-9300-4D47-B4DE-7ADCE9F4EE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9A5582E-E54A-4640-8F14-A93F31808C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D9A5582E-E54A-4640-8F14-A93F31808C1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6D692DA-FC3F-421A-B52B-0D29EECD5F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graphicEl>
                                              <a:dgm id="{96D692DA-FC3F-421A-B52B-0D29EECD5F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B428CF3-6EC8-4CEF-BCBB-5C3AE1C9D10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9B428CF3-6EC8-4CEF-BCBB-5C3AE1C9D10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DADD3E6-AEC0-40C9-B280-A7C9CEDC98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4">
                                            <p:graphicEl>
                                              <a:dgm id="{5DADD3E6-AEC0-40C9-B280-A7C9CEDC98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 rev="1"/>
        </p:bldSub>
      </p:bldGraphic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Sarana</a:t>
            </a:r>
            <a:r>
              <a:rPr lang="en-US" dirty="0" smtClean="0"/>
              <a:t> yang </a:t>
            </a:r>
            <a:r>
              <a:rPr lang="en-US" dirty="0" err="1" smtClean="0"/>
              <a:t>Komprehensif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130450" y="2323652"/>
            <a:ext cx="7342093" cy="4229548"/>
          </a:xfrm>
        </p:spPr>
        <p:txBody>
          <a:bodyPr>
            <a:normAutofit fontScale="92500"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Halaqah</a:t>
            </a: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Mabit</a:t>
            </a:r>
            <a:r>
              <a:rPr lang="en-US" dirty="0" smtClean="0"/>
              <a:t> (</a:t>
            </a:r>
            <a:r>
              <a:rPr lang="en-US" dirty="0" err="1" smtClean="0"/>
              <a:t>lailatul</a:t>
            </a:r>
            <a:r>
              <a:rPr lang="en-US" dirty="0" smtClean="0"/>
              <a:t> </a:t>
            </a:r>
            <a:r>
              <a:rPr lang="en-US" dirty="0" err="1" smtClean="0"/>
              <a:t>katibah</a:t>
            </a:r>
            <a:r>
              <a:rPr lang="en-US" dirty="0" smtClean="0"/>
              <a:t>/</a:t>
            </a:r>
            <a:r>
              <a:rPr lang="en-US" dirty="0" err="1" smtClean="0"/>
              <a:t>jalsah</a:t>
            </a:r>
            <a:r>
              <a:rPr lang="en-US" dirty="0" smtClean="0"/>
              <a:t> </a:t>
            </a:r>
            <a:r>
              <a:rPr lang="en-US" dirty="0" err="1" smtClean="0"/>
              <a:t>ruhiyah</a:t>
            </a:r>
            <a:r>
              <a:rPr lang="en-US" dirty="0" smtClean="0"/>
              <a:t>)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Daurah</a:t>
            </a: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Tarbiyah</a:t>
            </a:r>
            <a:r>
              <a:rPr lang="en-US" dirty="0" smtClean="0"/>
              <a:t> </a:t>
            </a:r>
            <a:r>
              <a:rPr lang="en-US" dirty="0" err="1" smtClean="0"/>
              <a:t>Tsaqafiyah</a:t>
            </a:r>
            <a:r>
              <a:rPr lang="en-US" dirty="0" smtClean="0"/>
              <a:t> (</a:t>
            </a:r>
            <a:r>
              <a:rPr lang="en-US" dirty="0" err="1" smtClean="0"/>
              <a:t>Tatsqif</a:t>
            </a:r>
            <a:r>
              <a:rPr lang="en-US" dirty="0" smtClean="0"/>
              <a:t>)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Intensif</a:t>
            </a: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Penugasan</a:t>
            </a:r>
            <a:r>
              <a:rPr lang="en-US" dirty="0" smtClean="0"/>
              <a:t> 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err="1" smtClean="0"/>
              <a:t>Mukhayyam</a:t>
            </a:r>
            <a:r>
              <a:rPr lang="en-US" dirty="0" smtClean="0"/>
              <a:t> </a:t>
            </a: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sarana</a:t>
            </a:r>
            <a:r>
              <a:rPr lang="en-US" dirty="0" smtClean="0"/>
              <a:t> </a:t>
            </a:r>
            <a:r>
              <a:rPr lang="en-US" dirty="0" err="1" smtClean="0"/>
              <a:t>dipimpin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orang yang </a:t>
            </a:r>
            <a:r>
              <a:rPr lang="en-US" dirty="0" err="1" smtClean="0"/>
              <a:t>berbeda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PERAN </a:t>
            </a:r>
            <a:r>
              <a:rPr lang="en-US" dirty="0" err="1" smtClean="0">
                <a:sym typeface="Wingdings" pitchFamily="2" charset="2"/>
              </a:rPr>
              <a:t>pemimpin</a:t>
            </a:r>
            <a:r>
              <a:rPr lang="en-US" dirty="0" smtClean="0">
                <a:sym typeface="Wingdings" pitchFamily="2" charset="2"/>
              </a:rPr>
              <a:t> lain </a:t>
            </a:r>
            <a:r>
              <a:rPr lang="en-US" dirty="0" err="1" smtClean="0">
                <a:sym typeface="Wingdings" pitchFamily="2" charset="2"/>
              </a:rPr>
              <a:t>dalam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pembentukan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pribadi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kita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Hubungan Qiyadah dan Jundiyah Para Nabi Dahulu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Nabi</a:t>
            </a:r>
            <a:r>
              <a:rPr lang="en-US" dirty="0" smtClean="0"/>
              <a:t> </a:t>
            </a:r>
            <a:r>
              <a:rPr lang="en-US" dirty="0" err="1" smtClean="0"/>
              <a:t>Nuh</a:t>
            </a:r>
            <a:r>
              <a:rPr lang="en-US" dirty="0" smtClean="0"/>
              <a:t> AS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kaumnya</a:t>
            </a:r>
            <a:endParaRPr lang="en-US" dirty="0" smtClean="0"/>
          </a:p>
          <a:p>
            <a:r>
              <a:rPr lang="en-US" dirty="0" err="1" smtClean="0"/>
              <a:t>Nabi</a:t>
            </a:r>
            <a:r>
              <a:rPr lang="en-US" dirty="0" smtClean="0"/>
              <a:t> Ibrahim AS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kaumnya</a:t>
            </a:r>
            <a:endParaRPr lang="en-US" dirty="0" smtClean="0"/>
          </a:p>
          <a:p>
            <a:r>
              <a:rPr lang="en-US" dirty="0" err="1" smtClean="0"/>
              <a:t>Nabi</a:t>
            </a:r>
            <a:r>
              <a:rPr lang="en-US" dirty="0" smtClean="0"/>
              <a:t> </a:t>
            </a:r>
            <a:r>
              <a:rPr lang="en-US" dirty="0" err="1" smtClean="0"/>
              <a:t>musa</a:t>
            </a:r>
            <a:r>
              <a:rPr lang="en-US" dirty="0" smtClean="0"/>
              <a:t> AS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kaumnya</a:t>
            </a:r>
            <a:endParaRPr lang="en-US" dirty="0" smtClean="0"/>
          </a:p>
          <a:p>
            <a:r>
              <a:rPr lang="en-US" dirty="0" err="1" smtClean="0"/>
              <a:t>Nabi</a:t>
            </a:r>
            <a:r>
              <a:rPr lang="en-US" dirty="0" smtClean="0"/>
              <a:t> Muhammad SAW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umatnya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/>
              <a:t>Analisis Qiyadah-Jundiyah pada Nabi Nuh AS dan Kan’an (11:42-43)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Nabi</a:t>
            </a:r>
            <a:r>
              <a:rPr lang="en-US" dirty="0"/>
              <a:t> </a:t>
            </a:r>
            <a:r>
              <a:rPr lang="en-US" dirty="0" err="1"/>
              <a:t>Nuh</a:t>
            </a:r>
            <a:r>
              <a:rPr lang="en-US" dirty="0"/>
              <a:t> AS </a:t>
            </a:r>
            <a:r>
              <a:rPr lang="en-US" dirty="0" err="1"/>
              <a:t>berkata</a:t>
            </a:r>
            <a:r>
              <a:rPr lang="en-US" dirty="0"/>
              <a:t>, “</a:t>
            </a:r>
            <a:r>
              <a:rPr lang="en-US" b="1" i="1" dirty="0" err="1"/>
              <a:t>Naiklah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kami!”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perintah</a:t>
            </a:r>
            <a:endParaRPr lang="en-US" dirty="0">
              <a:sym typeface="Wingdings" pitchFamily="2" charset="2"/>
            </a:endParaRPr>
          </a:p>
          <a:p>
            <a:r>
              <a:rPr lang="en-US" dirty="0" err="1">
                <a:sym typeface="Wingdings" pitchFamily="2" charset="2"/>
              </a:rPr>
              <a:t>Kan’an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menjawab</a:t>
            </a:r>
            <a:r>
              <a:rPr lang="en-US" dirty="0">
                <a:sym typeface="Wingdings" pitchFamily="2" charset="2"/>
              </a:rPr>
              <a:t>, “</a:t>
            </a:r>
            <a:r>
              <a:rPr lang="en-US" dirty="0" err="1">
                <a:sym typeface="Wingdings" pitchFamily="2" charset="2"/>
              </a:rPr>
              <a:t>Aku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akan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mencari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perlindungan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ke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gunung</a:t>
            </a:r>
            <a:r>
              <a:rPr lang="en-US" dirty="0">
                <a:sym typeface="Wingdings" pitchFamily="2" charset="2"/>
              </a:rPr>
              <a:t> yang </a:t>
            </a:r>
            <a:r>
              <a:rPr lang="en-US" dirty="0" err="1">
                <a:sym typeface="Wingdings" pitchFamily="2" charset="2"/>
              </a:rPr>
              <a:t>dapat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menghindarkan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aku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dari</a:t>
            </a:r>
            <a:r>
              <a:rPr lang="en-US" dirty="0">
                <a:sym typeface="Wingdings" pitchFamily="2" charset="2"/>
              </a:rPr>
              <a:t> air bah!”</a:t>
            </a:r>
          </a:p>
          <a:p>
            <a:endParaRPr lang="en-US" dirty="0">
              <a:sym typeface="Wingdings" pitchFamily="2" charset="2"/>
            </a:endParaRPr>
          </a:p>
          <a:p>
            <a:pPr algn="ctr">
              <a:buFont typeface="Wingdings" pitchFamily="2" charset="2"/>
              <a:buNone/>
            </a:pPr>
            <a:r>
              <a:rPr lang="en-US" sz="3800" b="1" dirty="0">
                <a:solidFill>
                  <a:schemeClr val="folHlink"/>
                </a:solidFill>
              </a:rPr>
              <a:t>“</a:t>
            </a:r>
            <a:r>
              <a:rPr lang="en-US" sz="3800" b="1" dirty="0" err="1">
                <a:solidFill>
                  <a:schemeClr val="folHlink"/>
                </a:solidFill>
              </a:rPr>
              <a:t>Perintah</a:t>
            </a:r>
            <a:r>
              <a:rPr lang="en-US" sz="3800" b="1" dirty="0">
                <a:solidFill>
                  <a:schemeClr val="folHlink"/>
                </a:solidFill>
              </a:rPr>
              <a:t> </a:t>
            </a:r>
            <a:r>
              <a:rPr lang="en-US" sz="3800" b="1" dirty="0" err="1">
                <a:solidFill>
                  <a:schemeClr val="folHlink"/>
                </a:solidFill>
              </a:rPr>
              <a:t>disikapi</a:t>
            </a:r>
            <a:r>
              <a:rPr lang="en-US" sz="3800" b="1" dirty="0">
                <a:solidFill>
                  <a:schemeClr val="folHlink"/>
                </a:solidFill>
              </a:rPr>
              <a:t> </a:t>
            </a:r>
            <a:r>
              <a:rPr lang="en-US" sz="3800" b="1" dirty="0" err="1">
                <a:solidFill>
                  <a:schemeClr val="folHlink"/>
                </a:solidFill>
              </a:rPr>
              <a:t>sebagai</a:t>
            </a:r>
            <a:r>
              <a:rPr lang="en-US" sz="3800" b="1" dirty="0">
                <a:solidFill>
                  <a:schemeClr val="folHlink"/>
                </a:solidFill>
              </a:rPr>
              <a:t> saran”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100" dirty="0" err="1"/>
              <a:t>Analisis</a:t>
            </a:r>
            <a:r>
              <a:rPr lang="en-US" sz="3100" dirty="0"/>
              <a:t> </a:t>
            </a:r>
            <a:r>
              <a:rPr lang="en-US" sz="3100" dirty="0" err="1"/>
              <a:t>Qiyadah-Jundiyah</a:t>
            </a:r>
            <a:r>
              <a:rPr lang="en-US" sz="3100" dirty="0"/>
              <a:t> </a:t>
            </a:r>
            <a:r>
              <a:rPr lang="en-US" sz="3100" dirty="0" err="1"/>
              <a:t>pada</a:t>
            </a:r>
            <a:r>
              <a:rPr lang="en-US" sz="3100" dirty="0"/>
              <a:t> </a:t>
            </a:r>
            <a:r>
              <a:rPr lang="en-US" sz="3100" dirty="0" err="1"/>
              <a:t>Nabi</a:t>
            </a:r>
            <a:r>
              <a:rPr lang="en-US" sz="3100" dirty="0"/>
              <a:t> Ibrahim AS </a:t>
            </a:r>
            <a:r>
              <a:rPr lang="en-US" sz="3100" dirty="0" err="1"/>
              <a:t>dan</a:t>
            </a:r>
            <a:r>
              <a:rPr lang="en-US" sz="3100" dirty="0"/>
              <a:t> </a:t>
            </a:r>
            <a:r>
              <a:rPr lang="en-US" sz="3100" dirty="0" err="1"/>
              <a:t>Nabi</a:t>
            </a:r>
            <a:r>
              <a:rPr lang="en-US" sz="3100" dirty="0"/>
              <a:t> Ismail AS (37:102)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dirty="0" err="1"/>
              <a:t>Berkata</a:t>
            </a:r>
            <a:r>
              <a:rPr lang="en-US" sz="2600" dirty="0"/>
              <a:t> Ibrahim AS, “</a:t>
            </a:r>
            <a:r>
              <a:rPr lang="en-US" sz="2600" dirty="0" err="1"/>
              <a:t>Wahai</a:t>
            </a:r>
            <a:r>
              <a:rPr lang="en-US" sz="2600" dirty="0"/>
              <a:t> </a:t>
            </a:r>
            <a:r>
              <a:rPr lang="en-US" sz="2600" dirty="0" err="1"/>
              <a:t>anakku</a:t>
            </a:r>
            <a:r>
              <a:rPr lang="en-US" sz="2600" dirty="0"/>
              <a:t>! </a:t>
            </a:r>
            <a:r>
              <a:rPr lang="en-US" sz="2600" dirty="0" err="1"/>
              <a:t>Sesungguhnya</a:t>
            </a:r>
            <a:r>
              <a:rPr lang="en-US" sz="2600" dirty="0"/>
              <a:t> </a:t>
            </a:r>
            <a:r>
              <a:rPr lang="en-US" sz="2600" dirty="0" err="1"/>
              <a:t>aku</a:t>
            </a:r>
            <a:r>
              <a:rPr lang="en-US" sz="2600" dirty="0"/>
              <a:t> </a:t>
            </a:r>
            <a:r>
              <a:rPr lang="en-US" sz="2600" dirty="0" err="1"/>
              <a:t>bermimpi</a:t>
            </a:r>
            <a:r>
              <a:rPr lang="en-US" sz="2600" dirty="0"/>
              <a:t> </a:t>
            </a:r>
            <a:r>
              <a:rPr lang="en-US" sz="2600" dirty="0" err="1"/>
              <a:t>bahwa</a:t>
            </a:r>
            <a:r>
              <a:rPr lang="en-US" sz="2600" dirty="0"/>
              <a:t> </a:t>
            </a:r>
            <a:r>
              <a:rPr lang="en-US" sz="2600" dirty="0" err="1"/>
              <a:t>aku</a:t>
            </a:r>
            <a:r>
              <a:rPr lang="en-US" sz="2600" dirty="0"/>
              <a:t> </a:t>
            </a:r>
            <a:r>
              <a:rPr lang="en-US" sz="2600" dirty="0" err="1"/>
              <a:t>menyembelihmu</a:t>
            </a:r>
            <a:r>
              <a:rPr lang="en-US" sz="2600" dirty="0"/>
              <a:t>. </a:t>
            </a:r>
            <a:r>
              <a:rPr lang="en-US" sz="2600" b="1" i="1" dirty="0" err="1"/>
              <a:t>Maka</a:t>
            </a:r>
            <a:r>
              <a:rPr lang="en-US" sz="2600" b="1" i="1" dirty="0"/>
              <a:t> </a:t>
            </a:r>
            <a:r>
              <a:rPr lang="en-US" sz="2600" b="1" i="1" dirty="0" err="1"/>
              <a:t>pikirkanlah</a:t>
            </a:r>
            <a:r>
              <a:rPr lang="en-US" sz="2600" b="1" i="1" dirty="0"/>
              <a:t> </a:t>
            </a:r>
            <a:r>
              <a:rPr lang="en-US" sz="2600" b="1" i="1" dirty="0" err="1"/>
              <a:t>bagaimana</a:t>
            </a:r>
            <a:r>
              <a:rPr lang="en-US" sz="2600" b="1" i="1" dirty="0"/>
              <a:t> </a:t>
            </a:r>
            <a:r>
              <a:rPr lang="en-US" sz="2600" b="1" i="1" dirty="0" err="1"/>
              <a:t>pendapatmu</a:t>
            </a:r>
            <a:r>
              <a:rPr lang="en-US" sz="2600" b="1" i="1" dirty="0"/>
              <a:t>?</a:t>
            </a:r>
            <a:r>
              <a:rPr lang="en-US" sz="2600" dirty="0"/>
              <a:t>”</a:t>
            </a:r>
          </a:p>
          <a:p>
            <a:r>
              <a:rPr lang="en-US" sz="2600" dirty="0"/>
              <a:t>Ismail AS </a:t>
            </a:r>
            <a:r>
              <a:rPr lang="en-US" sz="2600" dirty="0" err="1"/>
              <a:t>berkata</a:t>
            </a:r>
            <a:r>
              <a:rPr lang="en-US" sz="2600" dirty="0"/>
              <a:t>, “</a:t>
            </a:r>
            <a:r>
              <a:rPr lang="en-US" sz="2600" dirty="0" err="1"/>
              <a:t>Wahai</a:t>
            </a:r>
            <a:r>
              <a:rPr lang="en-US" sz="2600" dirty="0"/>
              <a:t> </a:t>
            </a:r>
            <a:r>
              <a:rPr lang="en-US" sz="2600" dirty="0" err="1"/>
              <a:t>ayahku</a:t>
            </a:r>
            <a:r>
              <a:rPr lang="en-US" sz="2600" dirty="0"/>
              <a:t>! </a:t>
            </a:r>
            <a:r>
              <a:rPr lang="en-US" sz="2600" dirty="0" err="1"/>
              <a:t>Lakukanlah</a:t>
            </a:r>
            <a:r>
              <a:rPr lang="en-US" sz="2600" dirty="0"/>
              <a:t> </a:t>
            </a:r>
            <a:r>
              <a:rPr lang="en-US" sz="2600" dirty="0" err="1"/>
              <a:t>apa</a:t>
            </a:r>
            <a:r>
              <a:rPr lang="en-US" sz="2600" dirty="0"/>
              <a:t> yang </a:t>
            </a:r>
            <a:r>
              <a:rPr lang="en-US" sz="2600" b="1" dirty="0" err="1"/>
              <a:t>diperintahkan</a:t>
            </a:r>
            <a:r>
              <a:rPr lang="en-US" sz="2600" b="1" dirty="0"/>
              <a:t> </a:t>
            </a:r>
            <a:r>
              <a:rPr lang="en-US" sz="2600" dirty="0"/>
              <a:t>(Allah) </a:t>
            </a:r>
            <a:r>
              <a:rPr lang="en-US" sz="2600" dirty="0" err="1"/>
              <a:t>kepadamu</a:t>
            </a:r>
            <a:r>
              <a:rPr lang="en-US" sz="2600" dirty="0"/>
              <a:t>; </a:t>
            </a:r>
            <a:r>
              <a:rPr lang="en-US" sz="2600" dirty="0" err="1"/>
              <a:t>insya</a:t>
            </a:r>
            <a:r>
              <a:rPr lang="en-US" sz="2600" dirty="0"/>
              <a:t> Allah </a:t>
            </a:r>
            <a:r>
              <a:rPr lang="en-US" sz="2600" dirty="0" err="1"/>
              <a:t>engkau</a:t>
            </a:r>
            <a:r>
              <a:rPr lang="en-US" sz="2600" dirty="0"/>
              <a:t> </a:t>
            </a:r>
            <a:r>
              <a:rPr lang="en-US" sz="2600" dirty="0" err="1"/>
              <a:t>akan</a:t>
            </a:r>
            <a:r>
              <a:rPr lang="en-US" sz="2600" dirty="0"/>
              <a:t> </a:t>
            </a:r>
            <a:r>
              <a:rPr lang="en-US" sz="2600" dirty="0" err="1"/>
              <a:t>mendapatiku</a:t>
            </a:r>
            <a:r>
              <a:rPr lang="en-US" sz="2600" dirty="0"/>
              <a:t> </a:t>
            </a:r>
            <a:r>
              <a:rPr lang="en-US" sz="2600" dirty="0" err="1"/>
              <a:t>termasuk</a:t>
            </a:r>
            <a:r>
              <a:rPr lang="en-US" sz="2600" dirty="0"/>
              <a:t> orang yang </a:t>
            </a:r>
            <a:r>
              <a:rPr lang="en-US" sz="2600" dirty="0" err="1"/>
              <a:t>sabar</a:t>
            </a:r>
            <a:r>
              <a:rPr lang="en-US" sz="2600" dirty="0"/>
              <a:t>.”</a:t>
            </a:r>
          </a:p>
          <a:p>
            <a:pPr>
              <a:buFont typeface="Wingdings" pitchFamily="2" charset="2"/>
              <a:buNone/>
            </a:pPr>
            <a:endParaRPr lang="en-US" sz="2600" dirty="0"/>
          </a:p>
          <a:p>
            <a:pPr algn="ctr">
              <a:buFont typeface="Wingdings" pitchFamily="2" charset="2"/>
              <a:buNone/>
            </a:pPr>
            <a:r>
              <a:rPr lang="en-US" sz="3400" b="1" dirty="0">
                <a:solidFill>
                  <a:schemeClr val="folHlink"/>
                </a:solidFill>
              </a:rPr>
              <a:t>“</a:t>
            </a:r>
            <a:r>
              <a:rPr lang="en-US" sz="3400" b="1" dirty="0" err="1">
                <a:solidFill>
                  <a:schemeClr val="folHlink"/>
                </a:solidFill>
              </a:rPr>
              <a:t>Tawaran</a:t>
            </a:r>
            <a:r>
              <a:rPr lang="en-US" sz="3400" b="1" dirty="0">
                <a:solidFill>
                  <a:schemeClr val="folHlink"/>
                </a:solidFill>
              </a:rPr>
              <a:t> </a:t>
            </a:r>
            <a:r>
              <a:rPr lang="en-US" sz="3400" b="1" dirty="0" err="1">
                <a:solidFill>
                  <a:schemeClr val="folHlink"/>
                </a:solidFill>
              </a:rPr>
              <a:t>disikapi</a:t>
            </a:r>
            <a:r>
              <a:rPr lang="en-US" sz="3400" b="1" dirty="0">
                <a:solidFill>
                  <a:schemeClr val="folHlink"/>
                </a:solidFill>
              </a:rPr>
              <a:t> </a:t>
            </a:r>
            <a:r>
              <a:rPr lang="en-US" sz="3400" b="1" dirty="0" err="1">
                <a:solidFill>
                  <a:schemeClr val="folHlink"/>
                </a:solidFill>
              </a:rPr>
              <a:t>sebagai</a:t>
            </a:r>
            <a:r>
              <a:rPr lang="en-US" sz="3400" b="1" dirty="0">
                <a:solidFill>
                  <a:schemeClr val="folHlink"/>
                </a:solidFill>
              </a:rPr>
              <a:t> </a:t>
            </a:r>
            <a:r>
              <a:rPr lang="en-US" sz="3400" b="1" dirty="0" err="1">
                <a:solidFill>
                  <a:schemeClr val="folHlink"/>
                </a:solidFill>
              </a:rPr>
              <a:t>perintah</a:t>
            </a:r>
            <a:r>
              <a:rPr lang="en-US" sz="3400" b="1" dirty="0">
                <a:solidFill>
                  <a:schemeClr val="folHlink"/>
                </a:solidFill>
              </a:rPr>
              <a:t>”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Analisis</a:t>
            </a:r>
            <a:r>
              <a:rPr lang="en-US" sz="3200" dirty="0"/>
              <a:t> </a:t>
            </a:r>
            <a:r>
              <a:rPr lang="en-US" sz="3200" dirty="0" err="1"/>
              <a:t>Qiyadah-Jundiyah</a:t>
            </a:r>
            <a:r>
              <a:rPr lang="en-US" sz="3200" dirty="0"/>
              <a:t> </a:t>
            </a:r>
            <a:r>
              <a:rPr lang="en-US" sz="3200" dirty="0" err="1"/>
              <a:t>pada</a:t>
            </a:r>
            <a:r>
              <a:rPr lang="en-US" sz="3200" dirty="0"/>
              <a:t> </a:t>
            </a:r>
            <a:r>
              <a:rPr lang="en-US" sz="3200" dirty="0" err="1"/>
              <a:t>Nabi</a:t>
            </a:r>
            <a:r>
              <a:rPr lang="en-US" sz="3200" dirty="0"/>
              <a:t> </a:t>
            </a:r>
            <a:r>
              <a:rPr lang="en-US" sz="3200" dirty="0" smtClean="0"/>
              <a:t>Musa </a:t>
            </a:r>
            <a:r>
              <a:rPr lang="en-US" sz="3200" dirty="0"/>
              <a:t>AS </a:t>
            </a:r>
            <a:r>
              <a:rPr lang="en-US" sz="3200" dirty="0" err="1"/>
              <a:t>dan</a:t>
            </a:r>
            <a:r>
              <a:rPr lang="en-US" sz="3200" dirty="0"/>
              <a:t> </a:t>
            </a:r>
            <a:r>
              <a:rPr lang="en-US" sz="3200" dirty="0" err="1" smtClean="0"/>
              <a:t>Bani</a:t>
            </a:r>
            <a:r>
              <a:rPr lang="en-US" sz="3200" dirty="0" smtClean="0"/>
              <a:t> </a:t>
            </a:r>
            <a:r>
              <a:rPr lang="en-US" sz="3200" dirty="0" err="1" smtClean="0"/>
              <a:t>Israil</a:t>
            </a:r>
            <a:r>
              <a:rPr lang="en-US" sz="3200" dirty="0" smtClean="0"/>
              <a:t> (5:20-25)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2323652"/>
            <a:ext cx="7342093" cy="4153348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 smtClean="0"/>
              <a:t>Perintah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Musa AS</a:t>
            </a:r>
          </a:p>
          <a:p>
            <a:pPr lvl="1"/>
            <a:r>
              <a:rPr lang="en-US" b="1" dirty="0" err="1" smtClean="0"/>
              <a:t>Masuklah</a:t>
            </a:r>
            <a:r>
              <a:rPr lang="en-US" b="1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/>
              <a:t>tanah</a:t>
            </a:r>
            <a:r>
              <a:rPr lang="en-US" dirty="0"/>
              <a:t> </a:t>
            </a:r>
            <a:r>
              <a:rPr lang="en-US" dirty="0" err="1"/>
              <a:t>suci</a:t>
            </a:r>
            <a:r>
              <a:rPr lang="en-US" dirty="0"/>
              <a:t> (</a:t>
            </a:r>
            <a:r>
              <a:rPr lang="en-US" dirty="0" err="1"/>
              <a:t>Palestina</a:t>
            </a:r>
            <a:r>
              <a:rPr lang="en-US" dirty="0"/>
              <a:t>) yang </a:t>
            </a:r>
            <a:r>
              <a:rPr lang="en-US" dirty="0" err="1"/>
              <a:t>telah</a:t>
            </a:r>
            <a:r>
              <a:rPr lang="en-US" dirty="0"/>
              <a:t> </a:t>
            </a:r>
            <a:r>
              <a:rPr lang="en-US" dirty="0" err="1"/>
              <a:t>ditentukan</a:t>
            </a:r>
            <a:r>
              <a:rPr lang="en-US" dirty="0"/>
              <a:t> Allah </a:t>
            </a:r>
            <a:r>
              <a:rPr lang="en-US" dirty="0" err="1"/>
              <a:t>bagimu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b="1" dirty="0" err="1"/>
              <a:t>janganlah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lari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 smtClean="0"/>
              <a:t>belakang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takut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musuh</a:t>
            </a:r>
            <a:r>
              <a:rPr lang="en-US" dirty="0"/>
              <a:t>), </a:t>
            </a:r>
            <a:endParaRPr lang="en-US" dirty="0" smtClean="0"/>
          </a:p>
          <a:p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Bani</a:t>
            </a:r>
            <a:r>
              <a:rPr lang="en-US" dirty="0" smtClean="0"/>
              <a:t> </a:t>
            </a:r>
            <a:r>
              <a:rPr lang="en-US" dirty="0" err="1" smtClean="0"/>
              <a:t>Israil</a:t>
            </a:r>
            <a:endParaRPr lang="en-US" dirty="0" smtClean="0"/>
          </a:p>
          <a:p>
            <a:pPr lvl="1"/>
            <a:r>
              <a:rPr lang="en-US" dirty="0" err="1"/>
              <a:t>sesungguhnya</a:t>
            </a:r>
            <a:r>
              <a:rPr lang="en-US" dirty="0"/>
              <a:t> kami </a:t>
            </a:r>
            <a:r>
              <a:rPr lang="en-US" dirty="0" err="1"/>
              <a:t>sekali</a:t>
            </a:r>
            <a:r>
              <a:rPr lang="en-US" dirty="0"/>
              <a:t>-kali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memasukinya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 smtClean="0"/>
              <a:t>daripadanya</a:t>
            </a:r>
            <a:endParaRPr lang="en-US" dirty="0" smtClean="0"/>
          </a:p>
          <a:p>
            <a:pPr lvl="1"/>
            <a:r>
              <a:rPr lang="en-US" dirty="0"/>
              <a:t>kami </a:t>
            </a:r>
            <a:r>
              <a:rPr lang="en-US" dirty="0" err="1"/>
              <a:t>sekali-sekali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memasukinya</a:t>
            </a:r>
            <a:r>
              <a:rPr lang="en-US" dirty="0"/>
              <a:t> </a:t>
            </a:r>
            <a:r>
              <a:rPr lang="en-US" dirty="0" err="1"/>
              <a:t>selama-lamanya</a:t>
            </a:r>
            <a:r>
              <a:rPr lang="en-US" dirty="0"/>
              <a:t>, </a:t>
            </a:r>
            <a:r>
              <a:rPr lang="en-US" dirty="0" err="1"/>
              <a:t>selagi</a:t>
            </a:r>
            <a:r>
              <a:rPr lang="en-US" dirty="0"/>
              <a:t> </a:t>
            </a:r>
            <a:r>
              <a:rPr lang="en-US" dirty="0" err="1"/>
              <a:t>mereka</a:t>
            </a:r>
            <a:r>
              <a:rPr lang="en-US" dirty="0"/>
              <a:t> </a:t>
            </a:r>
            <a:r>
              <a:rPr lang="en-US" dirty="0" err="1"/>
              <a:t>ada</a:t>
            </a:r>
            <a:r>
              <a:rPr lang="en-US" dirty="0"/>
              <a:t> di </a:t>
            </a:r>
            <a:r>
              <a:rPr lang="en-US" dirty="0" err="1"/>
              <a:t>dalamnya</a:t>
            </a:r>
            <a:r>
              <a:rPr lang="en-US" dirty="0"/>
              <a:t>, 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itu</a:t>
            </a:r>
            <a:r>
              <a:rPr lang="en-US" dirty="0"/>
              <a:t> </a:t>
            </a:r>
            <a:r>
              <a:rPr lang="en-US" dirty="0" err="1"/>
              <a:t>pergilah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bersama</a:t>
            </a:r>
            <a:r>
              <a:rPr lang="en-US" dirty="0"/>
              <a:t> </a:t>
            </a:r>
            <a:r>
              <a:rPr lang="en-US" dirty="0" err="1"/>
              <a:t>Tuhanmu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berperanglah</a:t>
            </a:r>
            <a:r>
              <a:rPr lang="en-US" dirty="0"/>
              <a:t> </a:t>
            </a:r>
            <a:r>
              <a:rPr lang="en-US" dirty="0" err="1"/>
              <a:t>kamu</a:t>
            </a:r>
            <a:r>
              <a:rPr lang="en-US" dirty="0"/>
              <a:t> </a:t>
            </a:r>
            <a:r>
              <a:rPr lang="en-US" dirty="0" err="1"/>
              <a:t>berdua</a:t>
            </a:r>
            <a:r>
              <a:rPr lang="en-US" dirty="0"/>
              <a:t>, </a:t>
            </a:r>
            <a:r>
              <a:rPr lang="en-US" dirty="0" err="1"/>
              <a:t>sesungguhnya</a:t>
            </a:r>
            <a:r>
              <a:rPr lang="en-US" dirty="0"/>
              <a:t> kami </a:t>
            </a:r>
            <a:r>
              <a:rPr lang="en-US" dirty="0" err="1"/>
              <a:t>hanya</a:t>
            </a:r>
            <a:r>
              <a:rPr lang="en-US" dirty="0"/>
              <a:t> </a:t>
            </a:r>
            <a:r>
              <a:rPr lang="en-US" dirty="0" err="1"/>
              <a:t>duduk</a:t>
            </a:r>
            <a:r>
              <a:rPr lang="en-US" dirty="0"/>
              <a:t> </a:t>
            </a:r>
            <a:r>
              <a:rPr lang="en-US" dirty="0" err="1"/>
              <a:t>menanti</a:t>
            </a:r>
            <a:r>
              <a:rPr lang="en-US" dirty="0"/>
              <a:t> di </a:t>
            </a:r>
            <a:r>
              <a:rPr lang="en-US" dirty="0" err="1"/>
              <a:t>sini</a:t>
            </a:r>
            <a:r>
              <a:rPr lang="en-US" dirty="0"/>
              <a:t> </a:t>
            </a:r>
            <a:r>
              <a:rPr lang="en-US" dirty="0" err="1" smtClean="0"/>
              <a:t>saja</a:t>
            </a:r>
            <a:endParaRPr lang="en-US" dirty="0"/>
          </a:p>
          <a:p>
            <a:pPr marL="365760" lvl="1" indent="0">
              <a:buNone/>
            </a:pPr>
            <a:endParaRPr lang="en-US" dirty="0" smtClean="0"/>
          </a:p>
          <a:p>
            <a:pPr marL="68580" indent="0" algn="ctr">
              <a:buNone/>
            </a:pPr>
            <a:r>
              <a:rPr lang="en-US" sz="3600" b="1" dirty="0" smtClean="0">
                <a:solidFill>
                  <a:schemeClr val="folHlink"/>
                </a:solidFill>
              </a:rPr>
              <a:t>“</a:t>
            </a:r>
            <a:r>
              <a:rPr lang="en-US" sz="3600" b="1" dirty="0" err="1" smtClean="0">
                <a:solidFill>
                  <a:schemeClr val="folHlink"/>
                </a:solidFill>
              </a:rPr>
              <a:t>Diperintah</a:t>
            </a:r>
            <a:r>
              <a:rPr lang="en-US" sz="3600" b="1" dirty="0" smtClean="0">
                <a:solidFill>
                  <a:schemeClr val="folHlink"/>
                </a:solidFill>
              </a:rPr>
              <a:t>  </a:t>
            </a:r>
            <a:r>
              <a:rPr lang="en-US" sz="3600" b="1" dirty="0" err="1" smtClean="0">
                <a:solidFill>
                  <a:schemeClr val="folHlink"/>
                </a:solidFill>
              </a:rPr>
              <a:t>balik</a:t>
            </a:r>
            <a:r>
              <a:rPr lang="en-US" sz="3600" b="1" dirty="0" smtClean="0">
                <a:solidFill>
                  <a:schemeClr val="folHlink"/>
                </a:solidFill>
              </a:rPr>
              <a:t> </a:t>
            </a:r>
            <a:r>
              <a:rPr lang="en-US" sz="3600" b="1" dirty="0" err="1" smtClean="0">
                <a:solidFill>
                  <a:schemeClr val="folHlink"/>
                </a:solidFill>
              </a:rPr>
              <a:t>memerintah</a:t>
            </a:r>
            <a:r>
              <a:rPr lang="en-US" sz="3600" b="1" dirty="0" smtClean="0">
                <a:solidFill>
                  <a:schemeClr val="folHlink"/>
                </a:solidFill>
              </a:rPr>
              <a:t> </a:t>
            </a:r>
            <a:r>
              <a:rPr lang="en-US" sz="3600" b="1" dirty="0" err="1" smtClean="0">
                <a:solidFill>
                  <a:schemeClr val="folHlink"/>
                </a:solidFill>
              </a:rPr>
              <a:t>lagi</a:t>
            </a:r>
            <a:r>
              <a:rPr lang="en-US" sz="3600" b="1" dirty="0" smtClean="0">
                <a:solidFill>
                  <a:schemeClr val="folHlink"/>
                </a:solidFill>
              </a:rPr>
              <a:t>”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711716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Sikap</a:t>
            </a:r>
            <a:r>
              <a:rPr lang="en-US" dirty="0" smtClean="0"/>
              <a:t> </a:t>
            </a:r>
            <a:r>
              <a:rPr lang="en-US" dirty="0" err="1" smtClean="0"/>
              <a:t>Sahabat</a:t>
            </a:r>
            <a:r>
              <a:rPr lang="en-US" dirty="0" smtClean="0"/>
              <a:t> </a:t>
            </a:r>
            <a:r>
              <a:rPr lang="en-US" dirty="0" err="1" smtClean="0"/>
              <a:t>Nabi</a:t>
            </a:r>
            <a:r>
              <a:rPr lang="en-US" dirty="0" smtClean="0"/>
              <a:t> SAW (24:51)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2323652"/>
            <a:ext cx="7342093" cy="4000948"/>
          </a:xfrm>
        </p:spPr>
        <p:txBody>
          <a:bodyPr>
            <a:normAutofit fontScale="92500" lnSpcReduction="10000"/>
          </a:bodyPr>
          <a:lstStyle/>
          <a:p>
            <a:pPr marL="68580" indent="0" algn="ctr">
              <a:buNone/>
            </a:pPr>
            <a:r>
              <a:rPr lang="ar-SA" sz="4400" b="1" dirty="0">
                <a:latin typeface="Estrangelo Edessa" pitchFamily="66"/>
                <a:cs typeface="Estrangelo Edessa" pitchFamily="66"/>
              </a:rPr>
              <a:t> إِنَّمَا كَانَ قَوْلَ الْمُؤْمِنِينَ إِذَا دُعُوا إِلَى اللَّهِ وَرَسُولِهِ لِيَحْكُمَ بَيْنَهُمْ أَنْ يَقُولُوا </a:t>
            </a:r>
            <a:r>
              <a:rPr lang="ar-SA" sz="4400" b="1" dirty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latin typeface="Estrangelo Edessa" pitchFamily="66"/>
                <a:cs typeface="Estrangelo Edessa" pitchFamily="66"/>
              </a:rPr>
              <a:t>سَمِعْنَا وَأَطَعْنَا </a:t>
            </a:r>
            <a:r>
              <a:rPr lang="ar-SA" sz="4400" b="1" dirty="0">
                <a:latin typeface="Estrangelo Edessa" pitchFamily="66"/>
                <a:cs typeface="Estrangelo Edessa" pitchFamily="66"/>
              </a:rPr>
              <a:t>وَأُولَئِكَ هُمُ </a:t>
            </a:r>
            <a:r>
              <a:rPr lang="ar-SA" sz="4400" b="1" dirty="0" smtClean="0">
                <a:latin typeface="Estrangelo Edessa" pitchFamily="66"/>
                <a:cs typeface="Estrangelo Edessa" pitchFamily="66"/>
              </a:rPr>
              <a:t>الْمُفْلِحُونَ</a:t>
            </a:r>
            <a:endParaRPr lang="en-US" sz="4400" b="1" dirty="0" smtClean="0">
              <a:latin typeface="Estrangelo Edessa" pitchFamily="66"/>
              <a:cs typeface="Estrangelo Edessa" pitchFamily="66"/>
            </a:endParaRPr>
          </a:p>
          <a:p>
            <a:pPr marL="68580" indent="0" algn="ctr">
              <a:buNone/>
            </a:pPr>
            <a:endParaRPr lang="en-US" sz="4400" b="1" dirty="0" smtClean="0">
              <a:solidFill>
                <a:srgbClr xmlns:mc="http://schemas.openxmlformats.org/markup-compatibility/2006" xmlns:a14="http://schemas.microsoft.com/office/drawing/2010/main" val="3333FF" mc:Ignorable=""/>
              </a:solidFill>
              <a:cs typeface="Estrangelo Edessa" pitchFamily="66"/>
            </a:endParaRPr>
          </a:p>
          <a:p>
            <a:pPr marL="68580" indent="0" algn="ctr">
              <a:buNone/>
            </a:pPr>
            <a:r>
              <a:rPr lang="en-US" sz="4400" b="1" dirty="0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“</a:t>
            </a:r>
            <a:r>
              <a:rPr lang="en-US" sz="4400" b="1" dirty="0" err="1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Sikapnya</a:t>
            </a:r>
            <a:r>
              <a:rPr lang="en-US" sz="4400" b="1" dirty="0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 </a:t>
            </a:r>
            <a:r>
              <a:rPr lang="en-US" sz="4400" b="1" dirty="0" err="1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jelas</a:t>
            </a:r>
            <a:r>
              <a:rPr lang="en-US" sz="4400" b="1" dirty="0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: </a:t>
            </a:r>
            <a:r>
              <a:rPr lang="en-US" sz="4400" b="1" dirty="0" err="1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Mendengar</a:t>
            </a:r>
            <a:r>
              <a:rPr lang="en-US" sz="4400" b="1" dirty="0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 </a:t>
            </a:r>
            <a:r>
              <a:rPr lang="en-US" sz="4400" b="1" dirty="0" err="1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dan</a:t>
            </a:r>
            <a:r>
              <a:rPr lang="en-US" sz="4400" b="1" dirty="0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 </a:t>
            </a:r>
            <a:r>
              <a:rPr lang="en-US" sz="4400" b="1" dirty="0" err="1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Taat</a:t>
            </a:r>
            <a:r>
              <a:rPr lang="en-US" sz="4400" b="1" dirty="0" smtClean="0">
                <a:solidFill>
                  <a:srgbClr xmlns:mc="http://schemas.openxmlformats.org/markup-compatibility/2006" xmlns:a14="http://schemas.microsoft.com/office/drawing/2010/main" val="3333FF" mc:Ignorable=""/>
                </a:solidFill>
                <a:cs typeface="Estrangelo Edessa" pitchFamily="66"/>
              </a:rPr>
              <a:t>”</a:t>
            </a:r>
            <a:endParaRPr lang="en-US" sz="4400" dirty="0">
              <a:solidFill>
                <a:srgbClr xmlns:mc="http://schemas.openxmlformats.org/markup-compatibility/2006" xmlns:a14="http://schemas.microsoft.com/office/drawing/2010/main" val="3333FF" mc:Ignorable=""/>
              </a:solidFill>
              <a:cs typeface="Estrangelo Edessa" pitchFamily="66"/>
            </a:endParaRPr>
          </a:p>
        </p:txBody>
      </p:sp>
    </p:spTree>
    <p:extLst>
      <p:ext uri="{BB962C8B-B14F-4D97-AF65-F5344CB8AC3E}">
        <p14:creationId xmlns:p14="http://schemas.microsoft.com/office/powerpoint/2010/main" val="2973508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ar-SA" b="1" dirty="0">
                <a:solidFill>
                  <a:schemeClr val="tx2"/>
                </a:solidFill>
              </a:rPr>
              <a:t>الثقة </a:t>
            </a:r>
            <a:r>
              <a:rPr lang="ar-SA" b="1" dirty="0" smtClean="0">
                <a:solidFill>
                  <a:schemeClr val="tx2"/>
                </a:solidFill>
              </a:rPr>
              <a:t>المتبادلة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Qiyadah</a:t>
            </a:r>
            <a:r>
              <a:rPr lang="en-US" dirty="0" smtClean="0"/>
              <a:t> </a:t>
            </a:r>
            <a:r>
              <a:rPr lang="en-US" dirty="0" err="1" smtClean="0"/>
              <a:t>berusaha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sifat-sifat</a:t>
            </a:r>
            <a:r>
              <a:rPr lang="en-US" dirty="0" smtClean="0"/>
              <a:t>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disebutkan</a:t>
            </a:r>
            <a:r>
              <a:rPr lang="en-US" dirty="0" smtClean="0"/>
              <a:t>, </a:t>
            </a:r>
            <a:r>
              <a:rPr lang="en-US" dirty="0" err="1" smtClean="0"/>
              <a:t>maka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balasannya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TSIQAH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jundinya</a:t>
            </a:r>
            <a:endParaRPr lang="en-US" dirty="0" smtClean="0"/>
          </a:p>
          <a:p>
            <a:r>
              <a:rPr lang="en-US" dirty="0" err="1" smtClean="0"/>
              <a:t>Inilah</a:t>
            </a:r>
            <a:r>
              <a:rPr lang="en-US" dirty="0" smtClean="0"/>
              <a:t> yang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ar-SA" b="1" dirty="0"/>
              <a:t>الثقة </a:t>
            </a:r>
            <a:r>
              <a:rPr lang="ar-SA" b="1" dirty="0" smtClean="0"/>
              <a:t>المتبادلة</a:t>
            </a:r>
            <a:r>
              <a:rPr lang="en-US" b="1" dirty="0" smtClean="0"/>
              <a:t> (</a:t>
            </a:r>
            <a:r>
              <a:rPr lang="en-US" b="1" dirty="0" err="1" smtClean="0"/>
              <a:t>saling</a:t>
            </a:r>
            <a:r>
              <a:rPr lang="en-US" b="1" dirty="0" smtClean="0"/>
              <a:t> </a:t>
            </a:r>
            <a:r>
              <a:rPr lang="en-US" b="1" dirty="0" err="1" smtClean="0"/>
              <a:t>memberikan</a:t>
            </a:r>
            <a:r>
              <a:rPr lang="en-US" b="1" dirty="0" smtClean="0"/>
              <a:t> </a:t>
            </a:r>
            <a:r>
              <a:rPr lang="en-US" b="1" dirty="0" err="1" smtClean="0"/>
              <a:t>tsiqah</a:t>
            </a:r>
            <a:r>
              <a:rPr lang="en-US" b="1" dirty="0" smtClean="0"/>
              <a:t>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7926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Satu</a:t>
            </a:r>
            <a:r>
              <a:rPr lang="en-US" dirty="0" smtClean="0"/>
              <a:t> Kata </a:t>
            </a:r>
            <a:r>
              <a:rPr lang="en-US" dirty="0" err="1" smtClean="0"/>
              <a:t>Kunci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Ada </a:t>
            </a:r>
            <a:r>
              <a:rPr lang="en-US" dirty="0" err="1" smtClean="0"/>
              <a:t>satu</a:t>
            </a:r>
            <a:r>
              <a:rPr lang="en-US" dirty="0" smtClean="0"/>
              <a:t> kata </a:t>
            </a:r>
            <a:r>
              <a:rPr lang="en-US" dirty="0" err="1" smtClean="0"/>
              <a:t>kunci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tsiqah</a:t>
            </a:r>
            <a:endParaRPr lang="en-US" dirty="0" smtClean="0"/>
          </a:p>
          <a:p>
            <a:r>
              <a:rPr lang="en-US" dirty="0" err="1" smtClean="0"/>
              <a:t>Apa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 marL="68580" indent="0" algn="ctr">
              <a:buNone/>
            </a:pPr>
            <a:r>
              <a:rPr lang="ar-SA" sz="4800" b="1" dirty="0" smtClean="0"/>
              <a:t>الإِطْمِئْنَانُ</a:t>
            </a:r>
            <a:endParaRPr lang="en-US" sz="4800" b="1" dirty="0" smtClean="0"/>
          </a:p>
          <a:p>
            <a:pPr marL="68580" indent="0" algn="ctr">
              <a:buNone/>
            </a:pPr>
            <a:r>
              <a:rPr lang="en-US" sz="4800" b="1" dirty="0" smtClean="0"/>
              <a:t>KETENANGAN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427561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Dimensi Fundamental dalam Proses Tarbiyah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5046104"/>
              </p:ext>
            </p:extLst>
          </p:nvPr>
        </p:nvGraphicFramePr>
        <p:xfrm>
          <a:off x="1130300" y="2133600"/>
          <a:ext cx="7342188" cy="4381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209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Menguji</a:t>
            </a:r>
            <a:r>
              <a:rPr lang="en-US" dirty="0" smtClean="0"/>
              <a:t> </a:t>
            </a:r>
            <a:r>
              <a:rPr lang="en-US" dirty="0" err="1" smtClean="0"/>
              <a:t>Tsiqah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3581400"/>
            <a:ext cx="7342093" cy="2251229"/>
          </a:xfrm>
        </p:spPr>
        <p:txBody>
          <a:bodyPr>
            <a:normAutofit lnSpcReduction="10000"/>
          </a:bodyPr>
          <a:lstStyle/>
          <a:p>
            <a:pPr marL="68580" indent="0" algn="ctr">
              <a:buNone/>
            </a:pPr>
            <a:r>
              <a:rPr lang="en-US" sz="3600" dirty="0" err="1" smtClean="0"/>
              <a:t>Apakah</a:t>
            </a:r>
            <a:r>
              <a:rPr lang="en-US" sz="3600" dirty="0" smtClean="0"/>
              <a:t> </a:t>
            </a:r>
            <a:r>
              <a:rPr lang="en-US" sz="3600" dirty="0" err="1" smtClean="0"/>
              <a:t>sejak</a:t>
            </a:r>
            <a:r>
              <a:rPr lang="en-US" sz="3600" dirty="0" smtClean="0"/>
              <a:t> </a:t>
            </a:r>
            <a:r>
              <a:rPr lang="en-US" sz="3600" dirty="0" err="1" smtClean="0"/>
              <a:t>dahulu</a:t>
            </a:r>
            <a:r>
              <a:rPr lang="en-US" sz="3600" dirty="0" smtClean="0"/>
              <a:t> </a:t>
            </a:r>
            <a:r>
              <a:rPr lang="en-US" sz="3600" dirty="0" err="1" smtClean="0"/>
              <a:t>ia</a:t>
            </a:r>
            <a:r>
              <a:rPr lang="en-US" sz="3600" dirty="0" smtClean="0"/>
              <a:t> </a:t>
            </a:r>
            <a:r>
              <a:rPr lang="en-US" sz="3600" dirty="0" err="1" smtClean="0"/>
              <a:t>mengenal</a:t>
            </a:r>
            <a:r>
              <a:rPr lang="en-US" sz="3600" dirty="0" smtClean="0"/>
              <a:t> </a:t>
            </a:r>
            <a:r>
              <a:rPr lang="en-US" sz="3600" dirty="0" err="1" smtClean="0"/>
              <a:t>pemimpinnya</a:t>
            </a:r>
            <a:r>
              <a:rPr lang="en-US" sz="3600" dirty="0" smtClean="0"/>
              <a:t>, </a:t>
            </a:r>
            <a:r>
              <a:rPr lang="en-US" sz="3600" dirty="0" err="1" smtClean="0"/>
              <a:t>apakah</a:t>
            </a:r>
            <a:r>
              <a:rPr lang="en-US" sz="3600" dirty="0" smtClean="0"/>
              <a:t> </a:t>
            </a:r>
            <a:r>
              <a:rPr lang="en-US" sz="3600" dirty="0" err="1" smtClean="0"/>
              <a:t>pernah</a:t>
            </a:r>
            <a:r>
              <a:rPr lang="en-US" sz="3600" dirty="0" smtClean="0"/>
              <a:t> </a:t>
            </a:r>
            <a:r>
              <a:rPr lang="en-US" sz="3600" dirty="0" err="1" smtClean="0"/>
              <a:t>mempelajari</a:t>
            </a:r>
            <a:r>
              <a:rPr lang="en-US" sz="3600" dirty="0" smtClean="0"/>
              <a:t> </a:t>
            </a:r>
            <a:r>
              <a:rPr lang="en-US" sz="3600" dirty="0" err="1" smtClean="0"/>
              <a:t>riwayat</a:t>
            </a:r>
            <a:r>
              <a:rPr lang="en-US" sz="3600" dirty="0" smtClean="0"/>
              <a:t> </a:t>
            </a:r>
            <a:r>
              <a:rPr lang="en-US" sz="3600" dirty="0" err="1" smtClean="0"/>
              <a:t>hidupnya</a:t>
            </a:r>
            <a:r>
              <a:rPr lang="en-US" sz="3600" dirty="0" smtClean="0"/>
              <a:t>?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362200"/>
            <a:ext cx="990600" cy="1129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1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Menguji Tsiqah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3581400"/>
            <a:ext cx="7342093" cy="22512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600" dirty="0" err="1" smtClean="0"/>
              <a:t>Apakah</a:t>
            </a:r>
            <a:r>
              <a:rPr lang="en-US" sz="3600" dirty="0" smtClean="0"/>
              <a:t> </a:t>
            </a:r>
            <a:r>
              <a:rPr lang="en-US" sz="3600" dirty="0" err="1" smtClean="0"/>
              <a:t>ia</a:t>
            </a:r>
            <a:r>
              <a:rPr lang="en-US" sz="3600" dirty="0" smtClean="0"/>
              <a:t> </a:t>
            </a:r>
            <a:r>
              <a:rPr lang="en-US" sz="3600" dirty="0" err="1" smtClean="0"/>
              <a:t>percaya</a:t>
            </a:r>
            <a:r>
              <a:rPr lang="en-US" sz="3600" dirty="0" smtClean="0"/>
              <a:t> </a:t>
            </a:r>
            <a:r>
              <a:rPr lang="en-US" sz="3600" dirty="0" err="1" smtClean="0"/>
              <a:t>kepada</a:t>
            </a:r>
            <a:r>
              <a:rPr lang="en-US" sz="3600" dirty="0" smtClean="0"/>
              <a:t> </a:t>
            </a:r>
            <a:r>
              <a:rPr lang="en-US" sz="3600" dirty="0" err="1" smtClean="0"/>
              <a:t>kapasitas</a:t>
            </a:r>
            <a:r>
              <a:rPr lang="en-US" sz="3600" dirty="0" smtClean="0"/>
              <a:t> </a:t>
            </a:r>
            <a:r>
              <a:rPr lang="en-US" sz="3600" dirty="0" err="1" smtClean="0"/>
              <a:t>dan</a:t>
            </a:r>
            <a:r>
              <a:rPr lang="en-US" sz="3600" dirty="0" smtClean="0"/>
              <a:t> </a:t>
            </a:r>
            <a:r>
              <a:rPr lang="en-US" sz="3600" dirty="0" err="1" smtClean="0"/>
              <a:t>keikhlasannya</a:t>
            </a:r>
            <a:r>
              <a:rPr lang="en-US" sz="3600" dirty="0" smtClean="0"/>
              <a:t>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437" y="2362201"/>
            <a:ext cx="1093763" cy="114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1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Menguji Tsiqah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3616171"/>
            <a:ext cx="7342093" cy="27846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dirty="0" err="1" smtClean="0"/>
              <a:t>Apakah</a:t>
            </a:r>
            <a:r>
              <a:rPr lang="en-US" dirty="0" smtClean="0"/>
              <a:t> </a:t>
            </a:r>
            <a:r>
              <a:rPr lang="en-US" dirty="0" err="1" smtClean="0"/>
              <a:t>ia</a:t>
            </a:r>
            <a:r>
              <a:rPr lang="en-US" dirty="0" smtClean="0"/>
              <a:t> </a:t>
            </a:r>
            <a:r>
              <a:rPr lang="en-US" dirty="0" err="1" smtClean="0"/>
              <a:t>siap</a:t>
            </a:r>
            <a:r>
              <a:rPr lang="en-US" dirty="0" smtClean="0"/>
              <a:t> </a:t>
            </a:r>
            <a:r>
              <a:rPr lang="en-US" dirty="0" err="1" smtClean="0"/>
              <a:t>menganggap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instruksi</a:t>
            </a:r>
            <a:r>
              <a:rPr lang="en-US" dirty="0" smtClean="0"/>
              <a:t>—yang </a:t>
            </a:r>
            <a:r>
              <a:rPr lang="en-US" dirty="0" err="1" smtClean="0"/>
              <a:t>diputuskan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pemimpin</a:t>
            </a:r>
            <a:r>
              <a:rPr lang="en-US" dirty="0" smtClean="0"/>
              <a:t> </a:t>
            </a:r>
            <a:r>
              <a:rPr lang="en-US" dirty="0" err="1" smtClean="0"/>
              <a:t>untuknya</a:t>
            </a:r>
            <a:r>
              <a:rPr lang="en-US" dirty="0" smtClean="0"/>
              <a:t>,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maksiat</a:t>
            </a:r>
            <a:r>
              <a:rPr lang="en-US" dirty="0" smtClean="0"/>
              <a:t> </a:t>
            </a:r>
            <a:r>
              <a:rPr lang="en-US" dirty="0" err="1" smtClean="0"/>
              <a:t>tentu</a:t>
            </a:r>
            <a:r>
              <a:rPr lang="en-US" dirty="0" smtClean="0"/>
              <a:t>—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instruksi</a:t>
            </a:r>
            <a:r>
              <a:rPr lang="en-US" dirty="0" smtClean="0"/>
              <a:t> yang </a:t>
            </a:r>
            <a:r>
              <a:rPr lang="en-US" dirty="0" err="1" smtClean="0"/>
              <a:t>harus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reserve,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ragu</a:t>
            </a:r>
            <a:r>
              <a:rPr lang="en-US" dirty="0" smtClean="0"/>
              <a:t>,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ditambah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dikurangi</a:t>
            </a:r>
            <a:r>
              <a:rPr lang="en-US" dirty="0" smtClean="0"/>
              <a:t>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keberanian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nasehat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peringatan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yang </a:t>
            </a:r>
            <a:r>
              <a:rPr lang="en-US" dirty="0" err="1" smtClean="0"/>
              <a:t>benar</a:t>
            </a:r>
            <a:r>
              <a:rPr lang="en-US" dirty="0" smtClean="0"/>
              <a:t>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548" y="2362200"/>
            <a:ext cx="960339" cy="1223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1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Menguji Tsiqah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850" y="3539971"/>
            <a:ext cx="8165950" cy="2327429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2800" dirty="0" err="1" smtClean="0"/>
              <a:t>Apakah</a:t>
            </a:r>
            <a:r>
              <a:rPr lang="en-US" sz="2800" dirty="0" smtClean="0"/>
              <a:t>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siap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menganggap</a:t>
            </a:r>
            <a:r>
              <a:rPr lang="en-US" sz="2800" dirty="0" smtClean="0"/>
              <a:t> </a:t>
            </a:r>
            <a:r>
              <a:rPr lang="en-US" sz="2800" dirty="0" err="1" smtClean="0"/>
              <a:t>dirinya</a:t>
            </a:r>
            <a:r>
              <a:rPr lang="en-US" sz="2800" dirty="0" smtClean="0"/>
              <a:t> </a:t>
            </a:r>
            <a:r>
              <a:rPr lang="en-US" sz="2800" dirty="0" err="1" smtClean="0"/>
              <a:t>salah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pemimpinnya</a:t>
            </a:r>
            <a:r>
              <a:rPr lang="en-US" sz="2800" dirty="0" smtClean="0"/>
              <a:t> </a:t>
            </a:r>
            <a:r>
              <a:rPr lang="en-US" sz="2800" dirty="0" err="1" smtClean="0"/>
              <a:t>benar</a:t>
            </a:r>
            <a:r>
              <a:rPr lang="en-US" sz="2800" dirty="0" smtClean="0"/>
              <a:t>, </a:t>
            </a:r>
            <a:r>
              <a:rPr lang="en-US" sz="2800" dirty="0" err="1" smtClean="0"/>
              <a:t>jika</a:t>
            </a:r>
            <a:r>
              <a:rPr lang="en-US" sz="2800" dirty="0" smtClean="0"/>
              <a:t> </a:t>
            </a:r>
            <a:r>
              <a:rPr lang="en-US" sz="2800" dirty="0" err="1" smtClean="0"/>
              <a:t>terjadi</a:t>
            </a:r>
            <a:r>
              <a:rPr lang="en-US" sz="2800" dirty="0" smtClean="0"/>
              <a:t> </a:t>
            </a:r>
            <a:r>
              <a:rPr lang="en-US" sz="2800" dirty="0" err="1" smtClean="0"/>
              <a:t>pertentangan</a:t>
            </a:r>
            <a:r>
              <a:rPr lang="en-US" sz="2800" dirty="0" smtClean="0"/>
              <a:t>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err="1" smtClean="0"/>
              <a:t>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diperintahkan</a:t>
            </a:r>
            <a:r>
              <a:rPr lang="en-US" sz="2800" dirty="0" smtClean="0"/>
              <a:t> </a:t>
            </a:r>
            <a:r>
              <a:rPr lang="en-US" sz="2800" dirty="0" err="1" smtClean="0"/>
              <a:t>pemimpin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apa</a:t>
            </a:r>
            <a:r>
              <a:rPr lang="en-US" sz="2800" dirty="0" smtClean="0"/>
              <a:t> yang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ketahui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masalah-masalah</a:t>
            </a:r>
            <a:r>
              <a:rPr lang="en-US" sz="2800" dirty="0" smtClean="0"/>
              <a:t> </a:t>
            </a:r>
            <a:r>
              <a:rPr lang="en-US" sz="2800" dirty="0" err="1" smtClean="0"/>
              <a:t>ijtihadiyah</a:t>
            </a:r>
            <a:r>
              <a:rPr lang="en-US" sz="2800" dirty="0" smtClean="0"/>
              <a:t> yang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ada</a:t>
            </a:r>
            <a:r>
              <a:rPr lang="en-US" sz="2800" dirty="0" smtClean="0"/>
              <a:t> </a:t>
            </a:r>
            <a:r>
              <a:rPr lang="en-US" sz="2800" dirty="0" err="1" smtClean="0"/>
              <a:t>teks</a:t>
            </a:r>
            <a:r>
              <a:rPr lang="en-US" sz="2800" dirty="0" smtClean="0"/>
              <a:t> </a:t>
            </a:r>
            <a:r>
              <a:rPr lang="en-US" sz="2800" dirty="0" err="1" smtClean="0"/>
              <a:t>tegasnya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syariat</a:t>
            </a:r>
            <a:r>
              <a:rPr lang="en-US" sz="2800" dirty="0" smtClean="0"/>
              <a:t>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2709" y="2362200"/>
            <a:ext cx="794604" cy="114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1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Menguji Tsiqah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429000"/>
            <a:ext cx="8077200" cy="2403629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2800" dirty="0" err="1" smtClean="0"/>
              <a:t>Apakah</a:t>
            </a:r>
            <a:r>
              <a:rPr lang="en-US" sz="2800" dirty="0" smtClean="0"/>
              <a:t> </a:t>
            </a:r>
            <a:r>
              <a:rPr lang="en-US" sz="2800" dirty="0" err="1" smtClean="0"/>
              <a:t>ia</a:t>
            </a:r>
            <a:r>
              <a:rPr lang="en-US" sz="2800" dirty="0" smtClean="0"/>
              <a:t> </a:t>
            </a:r>
            <a:r>
              <a:rPr lang="en-US" sz="2800" dirty="0" err="1" smtClean="0"/>
              <a:t>siap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meletakkan</a:t>
            </a:r>
            <a:r>
              <a:rPr lang="en-US" sz="2800" dirty="0" smtClean="0"/>
              <a:t> </a:t>
            </a:r>
            <a:r>
              <a:rPr lang="en-US" sz="2800" dirty="0" err="1" smtClean="0"/>
              <a:t>seluruh</a:t>
            </a:r>
            <a:r>
              <a:rPr lang="en-US" sz="2800" dirty="0" smtClean="0"/>
              <a:t> </a:t>
            </a:r>
            <a:r>
              <a:rPr lang="en-US" sz="2800" dirty="0" err="1" smtClean="0"/>
              <a:t>aktivitas</a:t>
            </a:r>
            <a:r>
              <a:rPr lang="en-US" sz="2800" dirty="0" smtClean="0"/>
              <a:t> </a:t>
            </a:r>
            <a:r>
              <a:rPr lang="en-US" sz="2800" dirty="0" err="1" smtClean="0"/>
              <a:t>kehidupannya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kendali</a:t>
            </a:r>
            <a:r>
              <a:rPr lang="en-US" sz="2800" dirty="0" smtClean="0"/>
              <a:t> </a:t>
            </a:r>
            <a:r>
              <a:rPr lang="en-US" sz="2800" dirty="0" err="1" smtClean="0"/>
              <a:t>dakwah</a:t>
            </a:r>
            <a:r>
              <a:rPr lang="en-US" sz="2800" dirty="0" smtClean="0"/>
              <a:t>? </a:t>
            </a:r>
            <a:r>
              <a:rPr lang="en-US" sz="2800" dirty="0" err="1" smtClean="0"/>
              <a:t>Apakah</a:t>
            </a:r>
            <a:r>
              <a:rPr lang="en-US" sz="2800" dirty="0" smtClean="0"/>
              <a:t>—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pandangannya</a:t>
            </a:r>
            <a:r>
              <a:rPr lang="en-US" sz="2800" dirty="0" smtClean="0"/>
              <a:t>—</a:t>
            </a:r>
            <a:r>
              <a:rPr lang="en-US" sz="2800" dirty="0" err="1" smtClean="0"/>
              <a:t>pemimpin</a:t>
            </a:r>
            <a:r>
              <a:rPr lang="en-US" sz="2800" dirty="0" smtClean="0"/>
              <a:t> </a:t>
            </a:r>
            <a:r>
              <a:rPr lang="en-US" sz="2800" dirty="0" err="1" smtClean="0"/>
              <a:t>memiliki</a:t>
            </a:r>
            <a:r>
              <a:rPr lang="en-US" sz="2800" dirty="0" smtClean="0"/>
              <a:t> </a:t>
            </a:r>
            <a:r>
              <a:rPr lang="en-US" sz="2800" dirty="0" err="1" smtClean="0"/>
              <a:t>hak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men-</a:t>
            </a:r>
            <a:r>
              <a:rPr lang="en-US" sz="2800" dirty="0" err="1" smtClean="0"/>
              <a:t>tarjih</a:t>
            </a:r>
            <a:r>
              <a:rPr lang="en-US" sz="2800" dirty="0" smtClean="0"/>
              <a:t> (</a:t>
            </a:r>
            <a:r>
              <a:rPr lang="en-US" sz="2800" dirty="0" err="1" smtClean="0"/>
              <a:t>menimbang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memutuskan</a:t>
            </a:r>
            <a:r>
              <a:rPr lang="en-US" sz="2800" dirty="0" smtClean="0"/>
              <a:t>) </a:t>
            </a:r>
            <a:r>
              <a:rPr lang="en-US" sz="2800" dirty="0" err="1" smtClean="0"/>
              <a:t>antara</a:t>
            </a:r>
            <a:r>
              <a:rPr lang="en-US" sz="2800" dirty="0" smtClean="0"/>
              <a:t> </a:t>
            </a:r>
            <a:r>
              <a:rPr lang="en-US" sz="2800" dirty="0" err="1" smtClean="0"/>
              <a:t>kemaslahatan</a:t>
            </a:r>
            <a:r>
              <a:rPr lang="en-US" sz="2800" dirty="0" smtClean="0"/>
              <a:t> </a:t>
            </a:r>
            <a:r>
              <a:rPr lang="en-US" sz="2800" dirty="0" err="1" smtClean="0"/>
              <a:t>dirinya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</a:t>
            </a:r>
            <a:r>
              <a:rPr lang="en-US" sz="2800" dirty="0" err="1" smtClean="0"/>
              <a:t>kemaslahatan</a:t>
            </a:r>
            <a:r>
              <a:rPr lang="en-US" sz="2800" dirty="0" smtClean="0"/>
              <a:t> </a:t>
            </a:r>
            <a:r>
              <a:rPr lang="en-US" sz="2800" dirty="0" err="1" smtClean="0"/>
              <a:t>dakwah</a:t>
            </a:r>
            <a:r>
              <a:rPr lang="en-US" sz="2800" dirty="0" smtClean="0"/>
              <a:t> </a:t>
            </a:r>
            <a:r>
              <a:rPr lang="en-US" sz="2800" dirty="0" err="1" smtClean="0"/>
              <a:t>secara</a:t>
            </a:r>
            <a:r>
              <a:rPr lang="en-US" sz="2800" dirty="0" smtClean="0"/>
              <a:t> </a:t>
            </a:r>
            <a:r>
              <a:rPr lang="en-US" sz="2800" dirty="0" err="1" smtClean="0"/>
              <a:t>umum</a:t>
            </a:r>
            <a:r>
              <a:rPr lang="en-US" sz="2800" dirty="0" smtClean="0"/>
              <a:t>?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362200"/>
            <a:ext cx="762000" cy="103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210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Tanda-tanda</a:t>
            </a:r>
            <a:r>
              <a:rPr lang="en-US" dirty="0" smtClean="0"/>
              <a:t> </a:t>
            </a:r>
            <a:r>
              <a:rPr lang="en-US" dirty="0" err="1" smtClean="0"/>
              <a:t>Tsiqah</a:t>
            </a:r>
            <a:r>
              <a:rPr lang="en-US" dirty="0" smtClean="0"/>
              <a:t>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Mencintainya</a:t>
            </a:r>
            <a:r>
              <a:rPr lang="en-US" dirty="0" smtClean="0"/>
              <a:t> (</a:t>
            </a:r>
            <a:r>
              <a:rPr lang="ar-SA" dirty="0" smtClean="0"/>
              <a:t>اَلْمَحَبَّةُ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Menghormati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menghargainya</a:t>
            </a:r>
            <a:r>
              <a:rPr lang="en-US" dirty="0" smtClean="0"/>
              <a:t> (</a:t>
            </a:r>
            <a:r>
              <a:rPr lang="ar-SA" dirty="0" smtClean="0"/>
              <a:t>الإِحْتِرَامُ وَالتَّقْدِيْرُ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Terbuka </a:t>
            </a:r>
            <a:r>
              <a:rPr lang="en-US" dirty="0" err="1" smtClean="0"/>
              <a:t>kepadanya</a:t>
            </a:r>
            <a:r>
              <a:rPr lang="en-US" dirty="0" smtClean="0"/>
              <a:t> (</a:t>
            </a:r>
            <a:r>
              <a:rPr lang="ar-SA" dirty="0" smtClean="0"/>
              <a:t>اَلْمُصَارَحَةُ</a:t>
            </a:r>
            <a:r>
              <a:rPr lang="en-US" dirty="0" smtClean="0"/>
              <a:t>)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endParaRPr lang="en-US" dirty="0" smtClean="0"/>
          </a:p>
          <a:p>
            <a:pPr lvl="1"/>
            <a:r>
              <a:rPr lang="en-US" dirty="0" err="1" smtClean="0"/>
              <a:t>Pribadi</a:t>
            </a:r>
            <a:r>
              <a:rPr lang="en-US" dirty="0" smtClean="0"/>
              <a:t> (</a:t>
            </a:r>
            <a:r>
              <a:rPr lang="ar-SA" sz="2000" dirty="0" smtClean="0"/>
              <a:t>الشَّخْصِيَّةُ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Keluarga</a:t>
            </a:r>
            <a:r>
              <a:rPr lang="en-US" dirty="0" smtClean="0"/>
              <a:t> (</a:t>
            </a:r>
            <a:r>
              <a:rPr lang="ar-SA" sz="2000" dirty="0" smtClean="0"/>
              <a:t>العَائِلِيَّةُ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Gerakan</a:t>
            </a:r>
            <a:r>
              <a:rPr lang="en-US" dirty="0" smtClean="0"/>
              <a:t> (</a:t>
            </a:r>
            <a:r>
              <a:rPr lang="ar-SA" sz="2000" dirty="0" smtClean="0"/>
              <a:t>الحَرَكِيَّةُ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Benyak</a:t>
            </a:r>
            <a:r>
              <a:rPr lang="en-US" dirty="0" smtClean="0"/>
              <a:t> </a:t>
            </a:r>
            <a:r>
              <a:rPr lang="en-US" dirty="0" err="1" smtClean="0"/>
              <a:t>bersyura</a:t>
            </a:r>
            <a:r>
              <a:rPr lang="en-US" dirty="0" smtClean="0"/>
              <a:t> </a:t>
            </a:r>
            <a:r>
              <a:rPr lang="en-US" dirty="0" err="1" smtClean="0"/>
              <a:t>dengannya</a:t>
            </a:r>
            <a:r>
              <a:rPr lang="en-US" dirty="0" smtClean="0"/>
              <a:t> (</a:t>
            </a:r>
            <a:r>
              <a:rPr lang="ar-SA" dirty="0" smtClean="0"/>
              <a:t>كَثْرَةُ الشُّوْرَى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674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Tanda-tanda</a:t>
            </a:r>
            <a:r>
              <a:rPr lang="en-US" dirty="0"/>
              <a:t> </a:t>
            </a:r>
            <a:r>
              <a:rPr lang="en-US" dirty="0" err="1"/>
              <a:t>Tsiqah</a:t>
            </a:r>
            <a:r>
              <a:rPr lang="en-US" dirty="0"/>
              <a:t>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Menumbuhkan</a:t>
            </a:r>
            <a:r>
              <a:rPr lang="en-US" dirty="0" smtClean="0"/>
              <a:t> </a:t>
            </a:r>
            <a:r>
              <a:rPr lang="en-US" dirty="0" err="1" smtClean="0"/>
              <a:t>pengalaman</a:t>
            </a:r>
            <a:r>
              <a:rPr lang="en-US" dirty="0" smtClean="0"/>
              <a:t> </a:t>
            </a:r>
            <a:r>
              <a:rPr lang="en-US" dirty="0" err="1" smtClean="0"/>
              <a:t>bersamanya</a:t>
            </a:r>
            <a:r>
              <a:rPr lang="en-US" dirty="0" smtClean="0"/>
              <a:t> (</a:t>
            </a:r>
            <a:r>
              <a:rPr lang="ar-SA" dirty="0" smtClean="0"/>
              <a:t>تَنْمِيَّةُ الْخِبْرَاتِ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Kuatnya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dengannya</a:t>
            </a:r>
            <a:r>
              <a:rPr lang="en-US" dirty="0" smtClean="0"/>
              <a:t> (</a:t>
            </a:r>
            <a:r>
              <a:rPr lang="ar-SA" dirty="0" smtClean="0"/>
              <a:t>قُوَّةُ الصِّلَّةِ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bertukar</a:t>
            </a:r>
            <a:r>
              <a:rPr lang="en-US" dirty="0" smtClean="0"/>
              <a:t> </a:t>
            </a:r>
            <a:r>
              <a:rPr lang="en-US" dirty="0" err="1" smtClean="0"/>
              <a:t>pikiran</a:t>
            </a:r>
            <a:r>
              <a:rPr lang="en-US" dirty="0" smtClean="0"/>
              <a:t> (</a:t>
            </a:r>
            <a:r>
              <a:rPr lang="ar-SA" sz="2000" dirty="0" smtClean="0"/>
              <a:t>تَبَادُلُ الرَّأْيِ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sikap</a:t>
            </a:r>
            <a:r>
              <a:rPr lang="en-US" dirty="0" smtClean="0"/>
              <a:t> (</a:t>
            </a:r>
            <a:r>
              <a:rPr lang="ar-SA" sz="2000" dirty="0" smtClean="0"/>
              <a:t>تَوْحِيْدُ الْمَوْقِفِ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Saling</a:t>
            </a:r>
            <a:r>
              <a:rPr lang="en-US" dirty="0" smtClean="0"/>
              <a:t> </a:t>
            </a:r>
            <a:r>
              <a:rPr lang="en-US" dirty="0" err="1" smtClean="0"/>
              <a:t>menasihati</a:t>
            </a:r>
            <a:r>
              <a:rPr lang="en-US" dirty="0" smtClean="0"/>
              <a:t> (</a:t>
            </a:r>
            <a:r>
              <a:rPr lang="ar-SA" sz="2000" dirty="0" smtClean="0"/>
              <a:t>تَبَادُلُ النَّصِيْحَةِ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Talaqqi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(</a:t>
            </a:r>
            <a:r>
              <a:rPr lang="ar-SA" sz="2000" dirty="0" smtClean="0"/>
              <a:t>تَلَقِّي التَّعْلِيْمَاتِ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Hubungan</a:t>
            </a:r>
            <a:r>
              <a:rPr lang="en-US" dirty="0" smtClean="0"/>
              <a:t> yang </a:t>
            </a:r>
            <a:r>
              <a:rPr lang="en-US" dirty="0" err="1" smtClean="0"/>
              <a:t>mudah</a:t>
            </a:r>
            <a:r>
              <a:rPr lang="en-US" dirty="0" smtClean="0"/>
              <a:t> (</a:t>
            </a:r>
            <a:r>
              <a:rPr lang="ar-SA" dirty="0" smtClean="0"/>
              <a:t>سُهُوْلَةُ الإِتِّصَالِ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6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Paling </a:t>
            </a:r>
            <a:r>
              <a:rPr lang="en-US" dirty="0" err="1" smtClean="0"/>
              <a:t>Lemah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Paling </a:t>
            </a:r>
            <a:r>
              <a:rPr lang="en-US" dirty="0" err="1" smtClean="0"/>
              <a:t>Kuat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87023"/>
            <a:ext cx="8242150" cy="3508977"/>
          </a:xfrm>
        </p:spPr>
        <p:txBody>
          <a:bodyPr>
            <a:noAutofit/>
          </a:bodyPr>
          <a:lstStyle/>
          <a:p>
            <a:r>
              <a:rPr lang="en-US" sz="2800" dirty="0" err="1" smtClean="0"/>
              <a:t>Kepada</a:t>
            </a:r>
            <a:r>
              <a:rPr lang="en-US" sz="2800" dirty="0" smtClean="0"/>
              <a:t> Imam </a:t>
            </a:r>
            <a:r>
              <a:rPr lang="en-US" sz="2800" dirty="0" err="1" smtClean="0"/>
              <a:t>Hasan</a:t>
            </a:r>
            <a:r>
              <a:rPr lang="en-US" sz="2800" dirty="0" smtClean="0"/>
              <a:t> al-</a:t>
            </a:r>
            <a:r>
              <a:rPr lang="en-US" sz="2800" dirty="0" err="1" smtClean="0"/>
              <a:t>Banna</a:t>
            </a:r>
            <a:r>
              <a:rPr lang="en-US" sz="2800" dirty="0" smtClean="0"/>
              <a:t> </a:t>
            </a:r>
            <a:r>
              <a:rPr lang="en-US" sz="2800" dirty="0" err="1" smtClean="0"/>
              <a:t>ditanyakan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“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Bila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keadaan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memisahkan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hubungan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kita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,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siapa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yang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Anda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rekomendasikan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untuk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kami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angkat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jadi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pemimpin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?”</a:t>
            </a:r>
          </a:p>
          <a:p>
            <a:r>
              <a:rPr lang="en-US" sz="2800" dirty="0" err="1" smtClean="0"/>
              <a:t>Jawabnya</a:t>
            </a:r>
            <a:r>
              <a:rPr lang="en-US" sz="2800" dirty="0" smtClean="0"/>
              <a:t> </a:t>
            </a:r>
            <a:r>
              <a:rPr lang="en-US" sz="2800" dirty="0" err="1" smtClean="0"/>
              <a:t>tegas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“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Wahai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Ikhwan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,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silakan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angkat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orang yang paling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lemah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,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kemudian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dengar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dan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taatilah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dia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,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niscaya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ia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akan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menjadi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orang paling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kuat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di </a:t>
            </a:r>
            <a:r>
              <a:rPr lang="en-US" sz="2800" dirty="0" err="1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antara</a:t>
            </a:r>
            <a:r>
              <a:rPr lang="en-US" sz="2800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 kalian”</a:t>
            </a:r>
          </a:p>
        </p:txBody>
      </p:sp>
    </p:spTree>
    <p:extLst>
      <p:ext uri="{BB962C8B-B14F-4D97-AF65-F5344CB8AC3E}">
        <p14:creationId xmlns:p14="http://schemas.microsoft.com/office/powerpoint/2010/main" val="2760425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448" y="304800"/>
            <a:ext cx="7610139" cy="1143000"/>
          </a:xfrm>
        </p:spPr>
        <p:txBody>
          <a:bodyPr>
            <a:noAutofit/>
          </a:bodyPr>
          <a:lstStyle/>
          <a:p>
            <a:pPr algn="r" rtl="1"/>
            <a:r>
              <a:rPr lang="ar-SA" sz="4400" dirty="0"/>
              <a:t>آداب متبادلة بين القيادة والجندية</a:t>
            </a:r>
            <a:endParaRPr lang="en-US" sz="4400" dirty="0"/>
          </a:p>
        </p:txBody>
      </p:sp>
      <p:grpSp>
        <p:nvGrpSpPr>
          <p:cNvPr id="48195" name="Group 67"/>
          <p:cNvGrpSpPr>
            <a:grpSpLocks/>
          </p:cNvGrpSpPr>
          <p:nvPr/>
        </p:nvGrpSpPr>
        <p:grpSpPr bwMode="auto">
          <a:xfrm>
            <a:off x="0" y="1524000"/>
            <a:ext cx="9829800" cy="5105400"/>
            <a:chOff x="0" y="960"/>
            <a:chExt cx="6192" cy="3216"/>
          </a:xfrm>
        </p:grpSpPr>
        <p:sp>
          <p:nvSpPr>
            <p:cNvPr id="48133" name="Rectangle 5"/>
            <p:cNvSpPr>
              <a:spLocks noChangeArrowheads="1"/>
            </p:cNvSpPr>
            <p:nvPr/>
          </p:nvSpPr>
          <p:spPr bwMode="auto">
            <a:xfrm>
              <a:off x="5633" y="2082"/>
              <a:ext cx="55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800" b="1">
                  <a:solidFill>
                    <a:schemeClr val="tx2"/>
                  </a:solidFill>
                </a:rPr>
                <a:t>القيادة</a:t>
              </a:r>
              <a:endParaRPr lang="en-US" sz="2800" b="1">
                <a:solidFill>
                  <a:schemeClr val="tx2"/>
                </a:solidFill>
              </a:endParaRPr>
            </a:p>
          </p:txBody>
        </p:sp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4381" y="1513"/>
              <a:ext cx="109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الإخلاص والقوة</a:t>
              </a:r>
              <a:endParaRPr lang="en-US" sz="2400" dirty="0"/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4478" y="2112"/>
              <a:ext cx="99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المودة والقربى</a:t>
              </a:r>
              <a:endParaRPr lang="en-US" sz="2400" dirty="0"/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4373" y="2772"/>
              <a:ext cx="119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rtl="1"/>
              <a:r>
                <a:rPr lang="ar-SA" sz="2000" dirty="0"/>
                <a:t>الكفاءة </a:t>
              </a:r>
              <a:r>
                <a:rPr lang="ar-SA" sz="2000" dirty="0" smtClean="0"/>
                <a:t>العالية</a:t>
              </a:r>
              <a:r>
                <a:rPr lang="en-US" sz="2000" dirty="0" smtClean="0"/>
                <a:t> </a:t>
              </a:r>
              <a:r>
                <a:rPr lang="ar-SA" sz="2000" dirty="0" smtClean="0"/>
                <a:t>الأمانة</a:t>
              </a:r>
              <a:endParaRPr lang="en-US" sz="2000" dirty="0"/>
            </a:p>
          </p:txBody>
        </p:sp>
        <p:sp>
          <p:nvSpPr>
            <p:cNvPr id="48137" name="Rectangle 9"/>
            <p:cNvSpPr>
              <a:spLocks noChangeArrowheads="1"/>
            </p:cNvSpPr>
            <p:nvPr/>
          </p:nvSpPr>
          <p:spPr bwMode="auto">
            <a:xfrm>
              <a:off x="3216" y="2160"/>
              <a:ext cx="95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b="1" dirty="0">
                  <a:solidFill>
                    <a:schemeClr val="tx2"/>
                  </a:solidFill>
                </a:rPr>
                <a:t>الثقة المتبادلة</a:t>
              </a:r>
              <a:endParaRPr lang="en-US" sz="2400" b="1" dirty="0">
                <a:solidFill>
                  <a:schemeClr val="tx2"/>
                </a:solidFill>
              </a:endParaRPr>
            </a:p>
          </p:txBody>
        </p:sp>
        <p:sp>
          <p:nvSpPr>
            <p:cNvPr id="48138" name="Text Box 10"/>
            <p:cNvSpPr txBox="1">
              <a:spLocks noChangeArrowheads="1"/>
            </p:cNvSpPr>
            <p:nvPr/>
          </p:nvSpPr>
          <p:spPr bwMode="auto">
            <a:xfrm>
              <a:off x="2448" y="2160"/>
              <a:ext cx="6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الإطمئنان</a:t>
              </a:r>
              <a:endParaRPr lang="en-US" sz="2400" dirty="0"/>
            </a:p>
          </p:txBody>
        </p:sp>
        <p:sp>
          <p:nvSpPr>
            <p:cNvPr id="48139" name="Text Box 11"/>
            <p:cNvSpPr txBox="1">
              <a:spLocks noChangeArrowheads="1"/>
            </p:cNvSpPr>
            <p:nvPr/>
          </p:nvSpPr>
          <p:spPr bwMode="auto">
            <a:xfrm>
              <a:off x="1632" y="960"/>
              <a:ext cx="49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المحبة</a:t>
              </a:r>
              <a:endParaRPr lang="en-US" sz="2400" dirty="0"/>
            </a:p>
          </p:txBody>
        </p:sp>
        <p:sp>
          <p:nvSpPr>
            <p:cNvPr id="48140" name="Text Box 12"/>
            <p:cNvSpPr txBox="1">
              <a:spLocks noChangeArrowheads="1"/>
            </p:cNvSpPr>
            <p:nvPr/>
          </p:nvSpPr>
          <p:spPr bwMode="auto">
            <a:xfrm>
              <a:off x="1008" y="1200"/>
              <a:ext cx="112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الإحترام والتقدير</a:t>
              </a:r>
              <a:endParaRPr lang="en-US" sz="2400" dirty="0"/>
            </a:p>
          </p:txBody>
        </p:sp>
        <p:sp>
          <p:nvSpPr>
            <p:cNvPr id="48141" name="Text Box 13"/>
            <p:cNvSpPr txBox="1">
              <a:spLocks noChangeArrowheads="1"/>
            </p:cNvSpPr>
            <p:nvPr/>
          </p:nvSpPr>
          <p:spPr bwMode="auto">
            <a:xfrm>
              <a:off x="1584" y="1488"/>
              <a:ext cx="5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/>
                <a:t>الطاعة</a:t>
              </a:r>
              <a:endParaRPr lang="en-US" sz="2400"/>
            </a:p>
          </p:txBody>
        </p:sp>
        <p:sp>
          <p:nvSpPr>
            <p:cNvPr id="48142" name="Text Box 14"/>
            <p:cNvSpPr txBox="1">
              <a:spLocks noChangeArrowheads="1"/>
            </p:cNvSpPr>
            <p:nvPr/>
          </p:nvSpPr>
          <p:spPr bwMode="auto">
            <a:xfrm>
              <a:off x="1414" y="1872"/>
              <a:ext cx="74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المصارحة</a:t>
              </a:r>
              <a:endParaRPr lang="en-US" sz="2400" dirty="0"/>
            </a:p>
          </p:txBody>
        </p:sp>
        <p:sp>
          <p:nvSpPr>
            <p:cNvPr id="48143" name="Text Box 15"/>
            <p:cNvSpPr txBox="1">
              <a:spLocks noChangeArrowheads="1"/>
            </p:cNvSpPr>
            <p:nvPr/>
          </p:nvSpPr>
          <p:spPr bwMode="auto">
            <a:xfrm>
              <a:off x="519" y="1584"/>
              <a:ext cx="68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الشخصية</a:t>
              </a:r>
              <a:endParaRPr lang="en-US" sz="2400" dirty="0"/>
            </a:p>
          </p:txBody>
        </p:sp>
        <p:sp>
          <p:nvSpPr>
            <p:cNvPr id="48144" name="Text Box 16"/>
            <p:cNvSpPr txBox="1">
              <a:spLocks noChangeArrowheads="1"/>
            </p:cNvSpPr>
            <p:nvPr/>
          </p:nvSpPr>
          <p:spPr bwMode="auto">
            <a:xfrm>
              <a:off x="678" y="1872"/>
              <a:ext cx="5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العائلية</a:t>
              </a:r>
              <a:endParaRPr lang="en-US" sz="2400" dirty="0"/>
            </a:p>
          </p:txBody>
        </p:sp>
        <p:sp>
          <p:nvSpPr>
            <p:cNvPr id="48145" name="Text Box 17"/>
            <p:cNvSpPr txBox="1">
              <a:spLocks noChangeArrowheads="1"/>
            </p:cNvSpPr>
            <p:nvPr/>
          </p:nvSpPr>
          <p:spPr bwMode="auto">
            <a:xfrm>
              <a:off x="613" y="2208"/>
              <a:ext cx="5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الحركية</a:t>
              </a:r>
              <a:endParaRPr lang="en-US" sz="2400" dirty="0"/>
            </a:p>
          </p:txBody>
        </p:sp>
        <p:sp>
          <p:nvSpPr>
            <p:cNvPr id="48146" name="Text Box 18"/>
            <p:cNvSpPr txBox="1">
              <a:spLocks noChangeArrowheads="1"/>
            </p:cNvSpPr>
            <p:nvPr/>
          </p:nvSpPr>
          <p:spPr bwMode="auto">
            <a:xfrm>
              <a:off x="1248" y="2448"/>
              <a:ext cx="92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كثرة الشورى</a:t>
              </a:r>
              <a:endParaRPr lang="en-US" sz="2400" dirty="0"/>
            </a:p>
          </p:txBody>
        </p:sp>
        <p:sp>
          <p:nvSpPr>
            <p:cNvPr id="48147" name="Text Box 19"/>
            <p:cNvSpPr txBox="1">
              <a:spLocks noChangeArrowheads="1"/>
            </p:cNvSpPr>
            <p:nvPr/>
          </p:nvSpPr>
          <p:spPr bwMode="auto">
            <a:xfrm>
              <a:off x="1200" y="2784"/>
              <a:ext cx="95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تنمية الخبرات</a:t>
              </a:r>
              <a:endParaRPr lang="en-US" sz="2400" dirty="0"/>
            </a:p>
          </p:txBody>
        </p:sp>
        <p:sp>
          <p:nvSpPr>
            <p:cNvPr id="48148" name="Text Box 20"/>
            <p:cNvSpPr txBox="1">
              <a:spLocks noChangeArrowheads="1"/>
            </p:cNvSpPr>
            <p:nvPr/>
          </p:nvSpPr>
          <p:spPr bwMode="auto">
            <a:xfrm>
              <a:off x="1449" y="3312"/>
              <a:ext cx="71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قوة الصلة</a:t>
              </a:r>
              <a:endParaRPr lang="en-US" sz="2400" dirty="0"/>
            </a:p>
          </p:txBody>
        </p:sp>
        <p:sp>
          <p:nvSpPr>
            <p:cNvPr id="48149" name="Text Box 21"/>
            <p:cNvSpPr txBox="1">
              <a:spLocks noChangeArrowheads="1"/>
            </p:cNvSpPr>
            <p:nvPr/>
          </p:nvSpPr>
          <p:spPr bwMode="auto">
            <a:xfrm>
              <a:off x="1104" y="3888"/>
              <a:ext cx="10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سهولة الإتصال</a:t>
              </a:r>
              <a:endParaRPr lang="en-US" sz="2400" dirty="0"/>
            </a:p>
          </p:txBody>
        </p:sp>
        <p:sp>
          <p:nvSpPr>
            <p:cNvPr id="48150" name="Text Box 22"/>
            <p:cNvSpPr txBox="1">
              <a:spLocks noChangeArrowheads="1"/>
            </p:cNvSpPr>
            <p:nvPr/>
          </p:nvSpPr>
          <p:spPr bwMode="auto">
            <a:xfrm>
              <a:off x="144" y="2784"/>
              <a:ext cx="80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تبادل الرأي</a:t>
              </a:r>
              <a:endParaRPr lang="en-US" sz="2400" dirty="0"/>
            </a:p>
          </p:txBody>
        </p:sp>
        <p:sp>
          <p:nvSpPr>
            <p:cNvPr id="48151" name="Text Box 23"/>
            <p:cNvSpPr txBox="1">
              <a:spLocks noChangeArrowheads="1"/>
            </p:cNvSpPr>
            <p:nvPr/>
          </p:nvSpPr>
          <p:spPr bwMode="auto">
            <a:xfrm>
              <a:off x="0" y="3072"/>
              <a:ext cx="95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توحيد الموقف</a:t>
              </a:r>
              <a:endParaRPr lang="en-US" sz="2400" dirty="0"/>
            </a:p>
          </p:txBody>
        </p:sp>
        <p:sp>
          <p:nvSpPr>
            <p:cNvPr id="48152" name="Rectangle 24"/>
            <p:cNvSpPr>
              <a:spLocks noChangeArrowheads="1"/>
            </p:cNvSpPr>
            <p:nvPr/>
          </p:nvSpPr>
          <p:spPr bwMode="auto">
            <a:xfrm>
              <a:off x="0" y="3360"/>
              <a:ext cx="9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تبادل النصيحة</a:t>
              </a:r>
              <a:endParaRPr lang="en-US" sz="2400" dirty="0"/>
            </a:p>
          </p:txBody>
        </p:sp>
        <p:sp>
          <p:nvSpPr>
            <p:cNvPr id="48153" name="Text Box 25"/>
            <p:cNvSpPr txBox="1">
              <a:spLocks noChangeArrowheads="1"/>
            </p:cNvSpPr>
            <p:nvPr/>
          </p:nvSpPr>
          <p:spPr bwMode="auto">
            <a:xfrm>
              <a:off x="0" y="3696"/>
              <a:ext cx="96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ar-SA" sz="2400" dirty="0"/>
                <a:t>تلقي التعليمات</a:t>
              </a:r>
              <a:endParaRPr lang="en-US" sz="2400" dirty="0"/>
            </a:p>
          </p:txBody>
        </p:sp>
        <p:sp>
          <p:nvSpPr>
            <p:cNvPr id="48154" name="Line 26"/>
            <p:cNvSpPr>
              <a:spLocks noChangeShapeType="1"/>
            </p:cNvSpPr>
            <p:nvPr/>
          </p:nvSpPr>
          <p:spPr bwMode="auto">
            <a:xfrm>
              <a:off x="5520" y="1632"/>
              <a:ext cx="144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5" name="Line 27"/>
            <p:cNvSpPr>
              <a:spLocks noChangeShapeType="1"/>
            </p:cNvSpPr>
            <p:nvPr/>
          </p:nvSpPr>
          <p:spPr bwMode="auto">
            <a:xfrm flipH="1">
              <a:off x="5472" y="2256"/>
              <a:ext cx="19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6" name="Line 28"/>
            <p:cNvSpPr>
              <a:spLocks noChangeShapeType="1"/>
            </p:cNvSpPr>
            <p:nvPr/>
          </p:nvSpPr>
          <p:spPr bwMode="auto">
            <a:xfrm flipH="1">
              <a:off x="5472" y="2256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7" name="Line 29"/>
            <p:cNvSpPr>
              <a:spLocks noChangeShapeType="1"/>
            </p:cNvSpPr>
            <p:nvPr/>
          </p:nvSpPr>
          <p:spPr bwMode="auto">
            <a:xfrm>
              <a:off x="5472" y="1632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8" name="Line 30"/>
            <p:cNvSpPr>
              <a:spLocks noChangeShapeType="1"/>
            </p:cNvSpPr>
            <p:nvPr/>
          </p:nvSpPr>
          <p:spPr bwMode="auto">
            <a:xfrm>
              <a:off x="5424" y="288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59" name="Line 31"/>
            <p:cNvSpPr>
              <a:spLocks noChangeShapeType="1"/>
            </p:cNvSpPr>
            <p:nvPr/>
          </p:nvSpPr>
          <p:spPr bwMode="auto">
            <a:xfrm flipH="1">
              <a:off x="4176" y="1680"/>
              <a:ext cx="144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0" name="Line 32"/>
            <p:cNvSpPr>
              <a:spLocks noChangeShapeType="1"/>
            </p:cNvSpPr>
            <p:nvPr/>
          </p:nvSpPr>
          <p:spPr bwMode="auto">
            <a:xfrm>
              <a:off x="4176" y="2304"/>
              <a:ext cx="192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1" name="Line 33"/>
            <p:cNvSpPr>
              <a:spLocks noChangeShapeType="1"/>
            </p:cNvSpPr>
            <p:nvPr/>
          </p:nvSpPr>
          <p:spPr bwMode="auto">
            <a:xfrm>
              <a:off x="4176" y="2304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2" name="Line 34"/>
            <p:cNvSpPr>
              <a:spLocks noChangeShapeType="1"/>
            </p:cNvSpPr>
            <p:nvPr/>
          </p:nvSpPr>
          <p:spPr bwMode="auto">
            <a:xfrm flipH="1">
              <a:off x="4320" y="1680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3" name="Line 35"/>
            <p:cNvSpPr>
              <a:spLocks noChangeShapeType="1"/>
            </p:cNvSpPr>
            <p:nvPr/>
          </p:nvSpPr>
          <p:spPr bwMode="auto">
            <a:xfrm flipH="1">
              <a:off x="4368" y="2928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4" name="Line 36"/>
            <p:cNvSpPr>
              <a:spLocks noChangeShapeType="1"/>
            </p:cNvSpPr>
            <p:nvPr/>
          </p:nvSpPr>
          <p:spPr bwMode="auto">
            <a:xfrm>
              <a:off x="3120" y="23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5" name="Line 37"/>
            <p:cNvSpPr>
              <a:spLocks noChangeShapeType="1"/>
            </p:cNvSpPr>
            <p:nvPr/>
          </p:nvSpPr>
          <p:spPr bwMode="auto">
            <a:xfrm>
              <a:off x="2208" y="1056"/>
              <a:ext cx="240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6" name="Line 38"/>
            <p:cNvSpPr>
              <a:spLocks noChangeShapeType="1"/>
            </p:cNvSpPr>
            <p:nvPr/>
          </p:nvSpPr>
          <p:spPr bwMode="auto">
            <a:xfrm flipH="1">
              <a:off x="2256" y="2256"/>
              <a:ext cx="192" cy="17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7" name="Line 39"/>
            <p:cNvSpPr>
              <a:spLocks noChangeShapeType="1"/>
            </p:cNvSpPr>
            <p:nvPr/>
          </p:nvSpPr>
          <p:spPr bwMode="auto">
            <a:xfrm>
              <a:off x="2208" y="1344"/>
              <a:ext cx="240" cy="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8" name="Line 40"/>
            <p:cNvSpPr>
              <a:spLocks noChangeShapeType="1"/>
            </p:cNvSpPr>
            <p:nvPr/>
          </p:nvSpPr>
          <p:spPr bwMode="auto">
            <a:xfrm>
              <a:off x="2208" y="1584"/>
              <a:ext cx="240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69" name="Line 41"/>
            <p:cNvSpPr>
              <a:spLocks noChangeShapeType="1"/>
            </p:cNvSpPr>
            <p:nvPr/>
          </p:nvSpPr>
          <p:spPr bwMode="auto">
            <a:xfrm>
              <a:off x="2256" y="1968"/>
              <a:ext cx="192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0" name="Line 42"/>
            <p:cNvSpPr>
              <a:spLocks noChangeShapeType="1"/>
            </p:cNvSpPr>
            <p:nvPr/>
          </p:nvSpPr>
          <p:spPr bwMode="auto">
            <a:xfrm flipH="1">
              <a:off x="2352" y="2256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1" name="Line 43"/>
            <p:cNvSpPr>
              <a:spLocks noChangeShapeType="1"/>
            </p:cNvSpPr>
            <p:nvPr/>
          </p:nvSpPr>
          <p:spPr bwMode="auto">
            <a:xfrm flipH="1">
              <a:off x="2304" y="2256"/>
              <a:ext cx="144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2" name="Line 44"/>
            <p:cNvSpPr>
              <a:spLocks noChangeShapeType="1"/>
            </p:cNvSpPr>
            <p:nvPr/>
          </p:nvSpPr>
          <p:spPr bwMode="auto">
            <a:xfrm flipH="1">
              <a:off x="2256" y="2256"/>
              <a:ext cx="192" cy="12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3" name="Line 45"/>
            <p:cNvSpPr>
              <a:spLocks noChangeShapeType="1"/>
            </p:cNvSpPr>
            <p:nvPr/>
          </p:nvSpPr>
          <p:spPr bwMode="auto">
            <a:xfrm>
              <a:off x="2112" y="105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4" name="Line 46"/>
            <p:cNvSpPr>
              <a:spLocks noChangeShapeType="1"/>
            </p:cNvSpPr>
            <p:nvPr/>
          </p:nvSpPr>
          <p:spPr bwMode="auto">
            <a:xfrm>
              <a:off x="2112" y="134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5" name="Line 47"/>
            <p:cNvSpPr>
              <a:spLocks noChangeShapeType="1"/>
            </p:cNvSpPr>
            <p:nvPr/>
          </p:nvSpPr>
          <p:spPr bwMode="auto">
            <a:xfrm>
              <a:off x="2112" y="158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6" name="Line 48"/>
            <p:cNvSpPr>
              <a:spLocks noChangeShapeType="1"/>
            </p:cNvSpPr>
            <p:nvPr/>
          </p:nvSpPr>
          <p:spPr bwMode="auto">
            <a:xfrm>
              <a:off x="2160" y="19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7" name="Line 49"/>
            <p:cNvSpPr>
              <a:spLocks noChangeShapeType="1"/>
            </p:cNvSpPr>
            <p:nvPr/>
          </p:nvSpPr>
          <p:spPr bwMode="auto">
            <a:xfrm>
              <a:off x="2256" y="259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8" name="Line 50"/>
            <p:cNvSpPr>
              <a:spLocks noChangeShapeType="1"/>
            </p:cNvSpPr>
            <p:nvPr/>
          </p:nvSpPr>
          <p:spPr bwMode="auto">
            <a:xfrm>
              <a:off x="2208" y="292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79" name="Line 51"/>
            <p:cNvSpPr>
              <a:spLocks noChangeShapeType="1"/>
            </p:cNvSpPr>
            <p:nvPr/>
          </p:nvSpPr>
          <p:spPr bwMode="auto">
            <a:xfrm>
              <a:off x="2160" y="35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0" name="Line 52"/>
            <p:cNvSpPr>
              <a:spLocks noChangeShapeType="1"/>
            </p:cNvSpPr>
            <p:nvPr/>
          </p:nvSpPr>
          <p:spPr bwMode="auto">
            <a:xfrm>
              <a:off x="2160" y="403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1" name="Line 53"/>
            <p:cNvSpPr>
              <a:spLocks noChangeShapeType="1"/>
            </p:cNvSpPr>
            <p:nvPr/>
          </p:nvSpPr>
          <p:spPr bwMode="auto">
            <a:xfrm>
              <a:off x="1296" y="1680"/>
              <a:ext cx="144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2" name="Line 54"/>
            <p:cNvSpPr>
              <a:spLocks noChangeShapeType="1"/>
            </p:cNvSpPr>
            <p:nvPr/>
          </p:nvSpPr>
          <p:spPr bwMode="auto">
            <a:xfrm flipH="1">
              <a:off x="1344" y="2016"/>
              <a:ext cx="9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3" name="Line 55"/>
            <p:cNvSpPr>
              <a:spLocks noChangeShapeType="1"/>
            </p:cNvSpPr>
            <p:nvPr/>
          </p:nvSpPr>
          <p:spPr bwMode="auto">
            <a:xfrm flipH="1">
              <a:off x="1200" y="201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4" name="Line 56"/>
            <p:cNvSpPr>
              <a:spLocks noChangeShapeType="1"/>
            </p:cNvSpPr>
            <p:nvPr/>
          </p:nvSpPr>
          <p:spPr bwMode="auto">
            <a:xfrm>
              <a:off x="1200" y="168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5" name="Line 57"/>
            <p:cNvSpPr>
              <a:spLocks noChangeShapeType="1"/>
            </p:cNvSpPr>
            <p:nvPr/>
          </p:nvSpPr>
          <p:spPr bwMode="auto">
            <a:xfrm>
              <a:off x="1248" y="2352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6" name="Line 58"/>
            <p:cNvSpPr>
              <a:spLocks noChangeShapeType="1"/>
            </p:cNvSpPr>
            <p:nvPr/>
          </p:nvSpPr>
          <p:spPr bwMode="auto">
            <a:xfrm>
              <a:off x="1056" y="2928"/>
              <a:ext cx="144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7" name="Line 59"/>
            <p:cNvSpPr>
              <a:spLocks noChangeShapeType="1"/>
            </p:cNvSpPr>
            <p:nvPr/>
          </p:nvSpPr>
          <p:spPr bwMode="auto">
            <a:xfrm flipH="1">
              <a:off x="1056" y="3456"/>
              <a:ext cx="144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8" name="Line 60"/>
            <p:cNvSpPr>
              <a:spLocks noChangeShapeType="1"/>
            </p:cNvSpPr>
            <p:nvPr/>
          </p:nvSpPr>
          <p:spPr bwMode="auto">
            <a:xfrm>
              <a:off x="1056" y="3168"/>
              <a:ext cx="144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89" name="Line 61"/>
            <p:cNvSpPr>
              <a:spLocks noChangeShapeType="1"/>
            </p:cNvSpPr>
            <p:nvPr/>
          </p:nvSpPr>
          <p:spPr bwMode="auto">
            <a:xfrm flipH="1">
              <a:off x="1104" y="3456"/>
              <a:ext cx="96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90" name="Line 62"/>
            <p:cNvSpPr>
              <a:spLocks noChangeShapeType="1"/>
            </p:cNvSpPr>
            <p:nvPr/>
          </p:nvSpPr>
          <p:spPr bwMode="auto">
            <a:xfrm>
              <a:off x="1200" y="345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91" name="Line 63"/>
            <p:cNvSpPr>
              <a:spLocks noChangeShapeType="1"/>
            </p:cNvSpPr>
            <p:nvPr/>
          </p:nvSpPr>
          <p:spPr bwMode="auto">
            <a:xfrm>
              <a:off x="960" y="292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92" name="Line 64"/>
            <p:cNvSpPr>
              <a:spLocks noChangeShapeType="1"/>
            </p:cNvSpPr>
            <p:nvPr/>
          </p:nvSpPr>
          <p:spPr bwMode="auto">
            <a:xfrm>
              <a:off x="960" y="3168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93" name="Line 65"/>
            <p:cNvSpPr>
              <a:spLocks noChangeShapeType="1"/>
            </p:cNvSpPr>
            <p:nvPr/>
          </p:nvSpPr>
          <p:spPr bwMode="auto">
            <a:xfrm>
              <a:off x="1008" y="35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8194" name="Line 66"/>
            <p:cNvSpPr>
              <a:spLocks noChangeShapeType="1"/>
            </p:cNvSpPr>
            <p:nvPr/>
          </p:nvSpPr>
          <p:spPr bwMode="auto">
            <a:xfrm>
              <a:off x="960" y="384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693003"/>
            <a:ext cx="8915400" cy="4525963"/>
          </a:xfrm>
        </p:spPr>
        <p:txBody>
          <a:bodyPr>
            <a:normAutofit lnSpcReduction="10000"/>
          </a:bodyPr>
          <a:lstStyle/>
          <a:p>
            <a:pPr lvl="0" algn="r" rtl="1"/>
            <a:r>
              <a:rPr lang="ar-SA" sz="4800" b="1" dirty="0" smtClean="0">
                <a:cs typeface="Traditional Arabic" pitchFamily="2" charset="-78"/>
              </a:rPr>
              <a:t>كتاب الله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ar-SA" sz="4400" dirty="0" smtClean="0">
                <a:cs typeface="Traditional Arabic" pitchFamily="2" charset="-78"/>
              </a:rPr>
              <a:t>أَسَاسُ الإِسْلاَمِ وَ دَعَامَتُهُ </a:t>
            </a:r>
            <a:endParaRPr lang="en-US" sz="4400" b="1" dirty="0" smtClean="0">
              <a:cs typeface="Traditional Arabic" pitchFamily="2" charset="-78"/>
            </a:endParaRPr>
          </a:p>
          <a:p>
            <a:pPr lvl="0" algn="r" rtl="1"/>
            <a:r>
              <a:rPr lang="ar-SA" sz="4800" b="1" dirty="0" smtClean="0">
                <a:cs typeface="Traditional Arabic" pitchFamily="2" charset="-78"/>
              </a:rPr>
              <a:t>سنة رسوله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ar-SA" sz="4400" dirty="0" smtClean="0">
                <a:cs typeface="Traditional Arabic" pitchFamily="2" charset="-78"/>
              </a:rPr>
              <a:t>مُبَيِّنَةُ الْكِتَابِ وَ شَارِحَتُهُ </a:t>
            </a:r>
            <a:endParaRPr lang="ar-SA" sz="4400" b="1" dirty="0" smtClean="0">
              <a:cs typeface="Traditional Arabic" pitchFamily="2" charset="-78"/>
            </a:endParaRPr>
          </a:p>
          <a:p>
            <a:pPr lvl="0" algn="r" rtl="1"/>
            <a:r>
              <a:rPr lang="ar-SA" sz="4400" b="1" dirty="0" smtClean="0">
                <a:cs typeface="Traditional Arabic" pitchFamily="2" charset="-78"/>
              </a:rPr>
              <a:t>سيرة السلف الصالحين</a:t>
            </a:r>
          </a:p>
          <a:p>
            <a:pPr lvl="1" algn="r" rtl="1">
              <a:buFont typeface="Courier New" pitchFamily="49" charset="0"/>
              <a:buChar char="o"/>
            </a:pPr>
            <a:r>
              <a:rPr lang="ar-SA" sz="4400" dirty="0" smtClean="0">
                <a:cs typeface="Traditional Arabic" pitchFamily="2" charset="-78"/>
              </a:rPr>
              <a:t>الْمُثُلُ الْعَمَلِيَّةُ وَ الصُّوْرَةُ الْمَاثِلَةُ </a:t>
            </a:r>
            <a:endParaRPr lang="en-US" sz="4800" dirty="0">
              <a:cs typeface="Traditional Arabic" pitchFamily="2" charset="-78"/>
            </a:endParaRPr>
          </a:p>
        </p:txBody>
      </p:sp>
      <p:sp>
        <p:nvSpPr>
          <p:cNvPr id="4" name="Left Brace 3"/>
          <p:cNvSpPr/>
          <p:nvPr/>
        </p:nvSpPr>
        <p:spPr>
          <a:xfrm>
            <a:off x="3384550" y="769202"/>
            <a:ext cx="412750" cy="4343400"/>
          </a:xfrm>
          <a:prstGeom prst="leftBrac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5300" y="2420540"/>
            <a:ext cx="26901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6000" dirty="0" smtClean="0">
                <a:cs typeface="Traditional Arabic" pitchFamily="2" charset="-78"/>
              </a:rPr>
              <a:t>مِنْهَاجٌ عَمَلِيٌّ</a:t>
            </a:r>
            <a:endParaRPr lang="en-US" sz="6000" dirty="0">
              <a:cs typeface="Traditional Arabic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38251" y="556980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1654" y="3512403"/>
            <a:ext cx="299312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/>
              <a:t>Pedoman</a:t>
            </a:r>
            <a:r>
              <a:rPr lang="en-US" sz="2400" dirty="0" smtClean="0"/>
              <a:t>, </a:t>
            </a:r>
            <a:r>
              <a:rPr lang="en-US" sz="2400" dirty="0" err="1" smtClean="0"/>
              <a:t>Panduan</a:t>
            </a:r>
            <a:r>
              <a:rPr lang="en-US" sz="2400" dirty="0" smtClean="0"/>
              <a:t>,</a:t>
            </a:r>
          </a:p>
          <a:p>
            <a:pPr algn="ctr"/>
            <a:r>
              <a:rPr lang="en-US" sz="2400" dirty="0" err="1" smtClean="0"/>
              <a:t>Juklak</a:t>
            </a:r>
            <a:r>
              <a:rPr lang="en-US" sz="2400" dirty="0" smtClean="0"/>
              <a:t>, </a:t>
            </a:r>
            <a:r>
              <a:rPr lang="en-US" sz="2400" dirty="0" err="1" smtClean="0"/>
              <a:t>Juknis</a:t>
            </a:r>
            <a:r>
              <a:rPr lang="en-US" sz="2400" dirty="0" smtClean="0"/>
              <a:t>, SOP</a:t>
            </a:r>
            <a:endParaRPr lang="en-US" sz="2400" dirty="0"/>
          </a:p>
        </p:txBody>
      </p:sp>
      <p:sp>
        <p:nvSpPr>
          <p:cNvPr id="9" name="Left Brace 8"/>
          <p:cNvSpPr/>
          <p:nvPr/>
        </p:nvSpPr>
        <p:spPr>
          <a:xfrm rot="16200000">
            <a:off x="6289675" y="2626578"/>
            <a:ext cx="381000" cy="5200650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365751" y="5341203"/>
            <a:ext cx="21162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sz="3600" dirty="0" smtClean="0"/>
              <a:t>مِنْهَاجٌ أَسَاسِيٌّ</a:t>
            </a:r>
            <a:endParaRPr lang="en-US" sz="3600" dirty="0"/>
          </a:p>
        </p:txBody>
      </p:sp>
      <p:sp>
        <p:nvSpPr>
          <p:cNvPr id="12" name="Rectangle 11"/>
          <p:cNvSpPr/>
          <p:nvPr/>
        </p:nvSpPr>
        <p:spPr>
          <a:xfrm>
            <a:off x="3364782" y="5635388"/>
            <a:ext cx="14334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الأَصَالَةُ</a:t>
            </a:r>
            <a:endParaRPr lang="en-US" sz="4800" dirty="0"/>
          </a:p>
        </p:txBody>
      </p:sp>
      <p:sp>
        <p:nvSpPr>
          <p:cNvPr id="13" name="Down Arrow 12"/>
          <p:cNvSpPr/>
          <p:nvPr/>
        </p:nvSpPr>
        <p:spPr>
          <a:xfrm rot="4962609">
            <a:off x="4821950" y="5513769"/>
            <a:ext cx="384036" cy="660171"/>
          </a:xfrm>
          <a:prstGeom prst="downArrow">
            <a:avLst/>
          </a:prstGeom>
          <a:solidFill>
            <a:srgbClr xmlns:mc="http://schemas.openxmlformats.org/markup-compatibility/2006" xmlns:a14="http://schemas.microsoft.com/office/drawing/2010/main" val="FF0000" mc:Ignorable=""/>
          </a:solidFill>
          <a:ln>
            <a:solidFill>
              <a:srgbClr xmlns:mc="http://schemas.openxmlformats.org/markup-compatibility/2006" xmlns:a14="http://schemas.microsoft.com/office/drawing/2010/main" val="FF0000" mc:Ignorable="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03691" y="5196006"/>
            <a:ext cx="14141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التَّطْوِيْرُ</a:t>
            </a:r>
            <a:endParaRPr lang="en-US" sz="4800" dirty="0"/>
          </a:p>
        </p:txBody>
      </p:sp>
      <p:sp>
        <p:nvSpPr>
          <p:cNvPr id="15" name="Down Arrow 14"/>
          <p:cNvSpPr/>
          <p:nvPr/>
        </p:nvSpPr>
        <p:spPr>
          <a:xfrm>
            <a:off x="1651000" y="4350602"/>
            <a:ext cx="4953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85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/>
      <p:bldP spid="7" grpId="0"/>
      <p:bldP spid="9" grpId="0" animBg="1"/>
      <p:bldP spid="10" grpId="0"/>
      <p:bldP spid="12" grpId="0"/>
      <p:bldP spid="13" grpId="0" animBg="1"/>
      <p:bldP spid="14" grpId="0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633803" y="762000"/>
            <a:ext cx="6538648" cy="6035675"/>
            <a:chOff x="1508760" y="762000"/>
            <a:chExt cx="6035040" cy="6035040"/>
          </a:xfrm>
        </p:grpSpPr>
        <p:sp>
          <p:nvSpPr>
            <p:cNvPr id="13" name="Oval 12"/>
            <p:cNvSpPr/>
            <p:nvPr/>
          </p:nvSpPr>
          <p:spPr bwMode="auto">
            <a:xfrm>
              <a:off x="1508760" y="762000"/>
              <a:ext cx="6035040" cy="6035040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FF0000" mc:Ignorable="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1" wrap="none">
              <a:prstTxWarp prst="textCircl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 rot="16200000">
              <a:off x="2346961" y="1097280"/>
              <a:ext cx="4389120" cy="4389120"/>
            </a:xfrm>
            <a:prstGeom prst="rect">
              <a:avLst/>
            </a:prstGeom>
          </p:spPr>
          <p:txBody>
            <a:bodyPr spcFirstLastPara="1" wrap="none">
              <a:prstTxWarp prst="textCircl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 dirty="0">
                <a:latin typeface="+mn-lt"/>
                <a:cs typeface="Traditional Arabic" pitchFamily="2" charset="-78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804160" y="2971800"/>
              <a:ext cx="3657600" cy="3657600"/>
            </a:xfrm>
            <a:prstGeom prst="rect">
              <a:avLst/>
            </a:prstGeom>
          </p:spPr>
          <p:txBody>
            <a:bodyPr spcFirstLastPara="1" wrap="none">
              <a:prstTxWarp prst="textArchDow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spc="50" dirty="0" err="1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xmlns:mc="http://schemas.openxmlformats.org/markup-compatibility/2006" xmlns:a14="http://schemas.microsoft.com/office/drawing/2010/main" val="000000" mc:Ignorable="">
                        <a:alpha val="65000"/>
                      </a:srgbClr>
                    </a:outerShdw>
                  </a:effectLst>
                  <a:latin typeface="+mn-lt"/>
                  <a:cs typeface="Traditional Arabic" pitchFamily="2" charset="-78"/>
                </a:rPr>
                <a:t>Yahudi</a:t>
              </a:r>
              <a:endPara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211652" y="1295400"/>
            <a:ext cx="5448300" cy="5029200"/>
            <a:chOff x="2042160" y="1295400"/>
            <a:chExt cx="5029200" cy="5029200"/>
          </a:xfrm>
        </p:grpSpPr>
        <p:sp>
          <p:nvSpPr>
            <p:cNvPr id="16" name="Oval 15"/>
            <p:cNvSpPr/>
            <p:nvPr/>
          </p:nvSpPr>
          <p:spPr bwMode="auto">
            <a:xfrm>
              <a:off x="2042160" y="1295400"/>
              <a:ext cx="5029200" cy="5029200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1" wrap="none">
              <a:prstTxWarp prst="textCircl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16200000">
              <a:off x="2651761" y="1600201"/>
              <a:ext cx="3657600" cy="3657600"/>
            </a:xfrm>
            <a:prstGeom prst="rect">
              <a:avLst/>
            </a:prstGeom>
          </p:spPr>
          <p:txBody>
            <a:bodyPr spcFirstLastPara="1" wrap="none">
              <a:prstTxWarp prst="textCircl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600" dirty="0">
                <a:ln w="18415" cmpd="sng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63500" dir="3600000" algn="tl" rotWithShape="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27960" y="2514600"/>
              <a:ext cx="3657600" cy="3657600"/>
            </a:xfrm>
            <a:prstGeom prst="rect">
              <a:avLst/>
            </a:prstGeom>
          </p:spPr>
          <p:txBody>
            <a:bodyPr spcFirstLastPara="1" wrap="none">
              <a:prstTxWarp prst="textArchDown">
                <a:avLst/>
              </a:prstTxWarp>
              <a:spAutoFit/>
            </a:bodyPr>
            <a:lstStyle/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 err="1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xmlns:mc="http://schemas.openxmlformats.org/markup-compatibility/2006" xmlns:a14="http://schemas.microsoft.com/office/drawing/2010/main" val="000000" mc:Ignorable="">
                        <a:shade val="5000"/>
                        <a:alpha val="35000"/>
                      </a:srgbClr>
                    </a:outerShdw>
                  </a:effectLst>
                  <a:latin typeface="+mn-lt"/>
                  <a:cs typeface="Traditional Arabic" pitchFamily="2" charset="-78"/>
                </a:rPr>
                <a:t>Munafikin</a:t>
              </a:r>
              <a:endParaRPr lang="en-US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xmlns:mc="http://schemas.openxmlformats.org/markup-compatibility/2006" xmlns:a14="http://schemas.microsoft.com/office/drawing/2010/main" val="000000" mc:Ignorable="">
                      <a:shade val="5000"/>
                      <a:alpha val="35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2724151" y="1812926"/>
            <a:ext cx="4357952" cy="4024313"/>
            <a:chOff x="2514600" y="1813560"/>
            <a:chExt cx="4023360" cy="4023360"/>
          </a:xfrm>
        </p:grpSpPr>
        <p:sp>
          <p:nvSpPr>
            <p:cNvPr id="20" name="Oval 19"/>
            <p:cNvSpPr/>
            <p:nvPr/>
          </p:nvSpPr>
          <p:spPr bwMode="auto">
            <a:xfrm>
              <a:off x="2514600" y="1813560"/>
              <a:ext cx="4023360" cy="402336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1" wrap="none">
              <a:prstTxWarp prst="textCircl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16200000">
              <a:off x="2849880" y="2133600"/>
              <a:ext cx="3383280" cy="3383280"/>
            </a:xfrm>
            <a:prstGeom prst="rect">
              <a:avLst/>
            </a:prstGeom>
          </p:spPr>
          <p:txBody>
            <a:bodyPr spcFirstLastPara="1" wrap="none">
              <a:prstTxWarp prst="textCircl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6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Para </a:t>
              </a:r>
              <a:r>
                <a:rPr lang="en-US" sz="3600" dirty="0" err="1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Sahabat</a:t>
              </a:r>
              <a:r>
                <a:rPr lang="en-US" sz="36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 </a:t>
              </a:r>
              <a:r>
                <a:rPr lang="en-US" sz="3600" dirty="0" err="1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Lainnya</a:t>
              </a:r>
              <a:endParaRPr lang="en-US" sz="3600" dirty="0">
                <a:ln w="18415" cmpd="sng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63500" dir="3600000" algn="tl" rotWithShape="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849880" y="2286000"/>
              <a:ext cx="3383280" cy="3383280"/>
            </a:xfrm>
            <a:prstGeom prst="rect">
              <a:avLst/>
            </a:prstGeom>
          </p:spPr>
          <p:txBody>
            <a:bodyPr spcFirstLastPara="1" wrap="none">
              <a:prstTxWarp prst="textArchDown">
                <a:avLst/>
              </a:prstTxWarp>
              <a:spAutoFit/>
            </a:bodyPr>
            <a:lstStyle/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ar-SA" sz="2800" b="1" dirty="0" smtClean="0">
                  <a:ln w="19050">
                    <a:solidFill>
                      <a:schemeClr val="tx2">
                        <a:tint val="1000"/>
                      </a:schemeClr>
                    </a:solidFill>
                    <a:prstDash val="solid"/>
                  </a:ln>
                  <a:solidFill>
                    <a:schemeClr val="accent3"/>
                  </a:solidFill>
                  <a:effectLst>
                    <a:outerShdw blurRad="50000" dist="50800" dir="7500000" algn="tl">
                      <a:srgbClr xmlns:mc="http://schemas.openxmlformats.org/markup-compatibility/2006" xmlns:a14="http://schemas.microsoft.com/office/drawing/2010/main" val="000000" mc:Ignorable="">
                        <a:shade val="5000"/>
                        <a:alpha val="35000"/>
                      </a:srgbClr>
                    </a:outerShdw>
                  </a:effectLst>
                  <a:latin typeface="+mn-lt"/>
                  <a:cs typeface="Traditional Arabic" pitchFamily="2" charset="-78"/>
                </a:rPr>
                <a:t> </a:t>
              </a:r>
              <a:endParaRPr lang="en-US" sz="2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xmlns:mc="http://schemas.openxmlformats.org/markup-compatibility/2006" xmlns:a14="http://schemas.microsoft.com/office/drawing/2010/main" val="000000" mc:Ignorable="">
                      <a:shade val="5000"/>
                      <a:alpha val="35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</p:grp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3202253" y="2286000"/>
            <a:ext cx="3369072" cy="3429000"/>
            <a:chOff x="6035040" y="3505200"/>
            <a:chExt cx="3108960" cy="3429001"/>
          </a:xfrm>
        </p:grpSpPr>
        <p:sp>
          <p:nvSpPr>
            <p:cNvPr id="5" name="Oval 4"/>
            <p:cNvSpPr/>
            <p:nvPr/>
          </p:nvSpPr>
          <p:spPr bwMode="auto">
            <a:xfrm>
              <a:off x="6035040" y="3505200"/>
              <a:ext cx="3108960" cy="3108326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92D050" mc:Ignorable="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1" wrap="none">
              <a:prstTxWarp prst="textCircl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 rot="16200000">
              <a:off x="6103772" y="4016173"/>
              <a:ext cx="3017520" cy="2818536"/>
            </a:xfrm>
            <a:prstGeom prst="rect">
              <a:avLst/>
            </a:prstGeom>
          </p:spPr>
          <p:txBody>
            <a:bodyPr spcFirstLastPara="1" wrap="none">
              <a:prstTxWarp prst="textCircle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 err="1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Assabiqunal</a:t>
              </a:r>
              <a:r>
                <a:rPr lang="en-US" sz="28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 </a:t>
              </a:r>
              <a:r>
                <a:rPr lang="en-US" sz="2800" dirty="0" err="1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Awwalun</a:t>
              </a:r>
              <a:endParaRPr lang="en-US" sz="2800" dirty="0">
                <a:ln w="18415" cmpd="sng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63500" dir="3600000" algn="tl" rotWithShape="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6126480" y="3505200"/>
              <a:ext cx="3017520" cy="2926080"/>
            </a:xfrm>
            <a:prstGeom prst="rect">
              <a:avLst/>
            </a:prstGeom>
          </p:spPr>
          <p:txBody>
            <a:bodyPr spcFirstLastPara="1" wrap="none">
              <a:prstTxWarp prst="textArchDown">
                <a:avLst/>
              </a:prstTxWarp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rtl="1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latin typeface="+mn-lt"/>
                <a:cs typeface="Traditional Arabic" pitchFamily="2" charset="-78"/>
              </a:endParaRPr>
            </a:p>
          </p:txBody>
        </p:sp>
      </p:grpSp>
      <p:grpSp>
        <p:nvGrpSpPr>
          <p:cNvPr id="12" name="Group 7"/>
          <p:cNvGrpSpPr>
            <a:grpSpLocks/>
          </p:cNvGrpSpPr>
          <p:nvPr/>
        </p:nvGrpSpPr>
        <p:grpSpPr bwMode="auto">
          <a:xfrm>
            <a:off x="3731947" y="2819400"/>
            <a:ext cx="2277004" cy="2103438"/>
            <a:chOff x="6705599" y="1752600"/>
            <a:chExt cx="2103120" cy="2103120"/>
          </a:xfrm>
        </p:grpSpPr>
        <p:sp>
          <p:nvSpPr>
            <p:cNvPr id="9" name="Oval 8"/>
            <p:cNvSpPr/>
            <p:nvPr/>
          </p:nvSpPr>
          <p:spPr bwMode="auto">
            <a:xfrm>
              <a:off x="6705599" y="1752600"/>
              <a:ext cx="2103120" cy="2103120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1" wrap="none">
              <a:prstTxWarp prst="textCircle">
                <a:avLst/>
              </a:prstTxWarp>
            </a:bodyPr>
            <a:lstStyle/>
            <a:p>
              <a:pPr>
                <a:defRPr/>
              </a:pPr>
              <a:endParaRPr lang="en-US" sz="2400">
                <a:latin typeface="Times New Roman" pitchFamily="18" charset="0"/>
                <a:cs typeface="+mn-cs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0800000">
              <a:off x="6705600" y="1828800"/>
              <a:ext cx="2019298" cy="2019298"/>
            </a:xfrm>
            <a:prstGeom prst="rect">
              <a:avLst/>
            </a:prstGeom>
          </p:spPr>
          <p:txBody>
            <a:bodyPr wrap="none">
              <a:prstTxWarp prst="textCirclePour">
                <a:avLst/>
              </a:prstTxWarp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800" dirty="0">
                <a:latin typeface="+mn-lt"/>
                <a:cs typeface="Traditional Arabic" pitchFamily="2" charset="-78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213034" y="2362108"/>
              <a:ext cx="1138869" cy="95396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xmlns:mc="http://schemas.openxmlformats.org/markup-compatibility/2006" xmlns:a14="http://schemas.microsoft.com/office/drawing/2010/main" val="000000" mc:Ignorable="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RASUL</a:t>
              </a:r>
              <a:br>
                <a:rPr lang="en-US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xmlns:mc="http://schemas.openxmlformats.org/markup-compatibility/2006" xmlns:a14="http://schemas.microsoft.com/office/drawing/2010/main" val="000000" mc:Ignorable="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</a:br>
              <a:r>
                <a:rPr lang="en-US" sz="28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xmlns:mc="http://schemas.openxmlformats.org/markup-compatibility/2006" xmlns:a14="http://schemas.microsoft.com/office/drawing/2010/main" val="000000" mc:Ignorable="">
                        <a:alpha val="65000"/>
                      </a:srgbClr>
                    </a:innerShdw>
                  </a:effectLst>
                  <a:latin typeface="+mn-lt"/>
                  <a:cs typeface="+mn-cs"/>
                </a:rPr>
                <a:t>SAW</a:t>
              </a:r>
              <a:endParaRPr lang="en-US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inn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45063" name="Title 24"/>
          <p:cNvSpPr>
            <a:spLocks noGrp="1"/>
          </p:cNvSpPr>
          <p:nvPr>
            <p:ph type="title"/>
          </p:nvPr>
        </p:nvSpPr>
        <p:spPr>
          <a:xfrm>
            <a:off x="5257403" y="152400"/>
            <a:ext cx="3581797" cy="487362"/>
          </a:xfrm>
        </p:spPr>
        <p:txBody>
          <a:bodyPr>
            <a:noAutofit/>
          </a:bodyPr>
          <a:lstStyle/>
          <a:p>
            <a:r>
              <a:rPr lang="en-US" sz="3600" b="1" dirty="0" err="1" smtClean="0">
                <a:solidFill>
                  <a:schemeClr val="bg1"/>
                </a:solidFill>
              </a:rPr>
              <a:t>Jamaah</a:t>
            </a:r>
            <a:r>
              <a:rPr lang="en-US" sz="3600" b="1" dirty="0" smtClean="0">
                <a:solidFill>
                  <a:schemeClr val="bg1"/>
                </a:solidFill>
              </a:rPr>
              <a:t> IDEAL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459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448" y="609600"/>
            <a:ext cx="7610139" cy="1143000"/>
          </a:xfrm>
        </p:spPr>
        <p:txBody>
          <a:bodyPr>
            <a:normAutofit/>
          </a:bodyPr>
          <a:lstStyle/>
          <a:p>
            <a:r>
              <a:rPr lang="ar-SA" sz="6000" dirty="0" smtClean="0"/>
              <a:t>اَلْقِيَادَةُ فِى دَعْوَتِنَا</a:t>
            </a:r>
            <a:endParaRPr lang="ar-SA" sz="60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25780" indent="-457200" algn="r" rtl="1">
              <a:buFont typeface="+mj-lt"/>
              <a:buAutoNum type="arabicPeriod"/>
            </a:pPr>
            <a:r>
              <a:rPr lang="ar-SA" sz="2800" dirty="0" smtClean="0"/>
              <a:t>حَقُّ </a:t>
            </a:r>
            <a:r>
              <a:rPr lang="ar-SA" sz="28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الْوَالِدِ</a:t>
            </a:r>
            <a:r>
              <a:rPr lang="ar-SA" sz="2800" dirty="0" smtClean="0"/>
              <a:t> بِالرَّابِطَةِ الْقَلْبِيَّةِ</a:t>
            </a:r>
            <a:endParaRPr lang="ar-SA" sz="2800" dirty="0" smtClean="0"/>
          </a:p>
          <a:p>
            <a:pPr marL="525780" indent="-457200" algn="r" rtl="1">
              <a:buFont typeface="+mj-lt"/>
              <a:buAutoNum type="arabicPeriod"/>
            </a:pPr>
            <a:r>
              <a:rPr lang="ar-SA" sz="2800" dirty="0" smtClean="0"/>
              <a:t>وَ</a:t>
            </a:r>
            <a:r>
              <a:rPr lang="ar-SA" sz="2800" b="1" dirty="0" smtClean="0">
                <a:solidFill>
                  <a:srgbClr xmlns:mc="http://schemas.openxmlformats.org/markup-compatibility/2006" xmlns:a14="http://schemas.microsoft.com/office/drawing/2010/main" val="0070C0" mc:Ignorable=""/>
                </a:solidFill>
              </a:rPr>
              <a:t>الأُسْتَاذِ</a:t>
            </a:r>
            <a:r>
              <a:rPr lang="ar-SA" sz="2800" dirty="0" smtClean="0"/>
              <a:t> بِالإِفَادَةِ الْعِلْمِيَّةِ</a:t>
            </a:r>
            <a:endParaRPr lang="ar-SA" sz="2800" dirty="0" smtClean="0"/>
          </a:p>
          <a:p>
            <a:pPr marL="525780" indent="-457200" algn="r" rtl="1">
              <a:buFont typeface="+mj-lt"/>
              <a:buAutoNum type="arabicPeriod"/>
            </a:pPr>
            <a:r>
              <a:rPr lang="ar-SA" sz="2800" dirty="0" smtClean="0"/>
              <a:t>وَِ</a:t>
            </a:r>
            <a:r>
              <a:rPr lang="ar-SA" sz="2800" b="1" dirty="0" smtClean="0">
                <a:solidFill>
                  <a:srgbClr xmlns:mc="http://schemas.openxmlformats.org/markup-compatibility/2006" xmlns:a14="http://schemas.microsoft.com/office/drawing/2010/main" val="C00000" mc:Ignorable=""/>
                </a:solidFill>
              </a:rPr>
              <a:t>الشَّيْخِ</a:t>
            </a:r>
            <a:r>
              <a:rPr lang="ar-SA" sz="2800" dirty="0" smtClean="0"/>
              <a:t> بِالتَّرْبِيَّةِ الرُّوْحِيَّةِ</a:t>
            </a:r>
            <a:endParaRPr lang="ar-SA" sz="2800" dirty="0" smtClean="0"/>
          </a:p>
          <a:p>
            <a:pPr marL="525780" indent="-457200" algn="r" rtl="1">
              <a:buFont typeface="+mj-lt"/>
              <a:buAutoNum type="arabicPeriod"/>
            </a:pPr>
            <a:r>
              <a:rPr lang="ar-SA" sz="2800" dirty="0" smtClean="0"/>
              <a:t>وَ</a:t>
            </a:r>
            <a:r>
              <a:rPr lang="ar-SA" sz="2800" b="1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الْقَائِدِ</a:t>
            </a:r>
            <a:r>
              <a:rPr lang="ar-SA" sz="2800" dirty="0" smtClean="0"/>
              <a:t> بِحُكْمِ السِّيَاسَةِ الْعَامَّةِ لِلدَّعْوَةِ</a:t>
            </a:r>
            <a:endParaRPr lang="ar-SA" sz="2800" dirty="0" smtClean="0"/>
          </a:p>
          <a:p>
            <a:pPr marL="68580" indent="0" algn="r" rtl="1">
              <a:buNone/>
            </a:pPr>
            <a:endParaRPr lang="en-US" sz="2800" dirty="0" smtClean="0"/>
          </a:p>
          <a:p>
            <a:pPr marL="68580" indent="0" algn="r" rtl="1">
              <a:buNone/>
            </a:pPr>
            <a:r>
              <a:rPr lang="ar-SA" sz="2800" dirty="0" smtClean="0"/>
              <a:t>وَدَعْوَتُنَا تَجْمَعُ هِذِهِ الْمَعَانِى جَمِيْعًا وَالثِّقَةُ بِالْقِيَادَةِ هِيَ كُلُّ شَيْءٍ فِى نَجَاحِ الدَّعْوَاتِ</a:t>
            </a:r>
            <a:endParaRPr lang="ar-SA" sz="2800" dirty="0" smtClean="0"/>
          </a:p>
          <a:p>
            <a:pPr marL="525780" indent="-457200" algn="r" rtl="1">
              <a:buFont typeface="+mj-lt"/>
              <a:buAutoNum type="arabicPeriod"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158032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Kepemimpinan</a:t>
            </a:r>
            <a:r>
              <a:rPr lang="en-US" dirty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r>
              <a:rPr lang="en-US" dirty="0" smtClean="0"/>
              <a:t> Kita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68580" indent="0">
              <a:buNone/>
            </a:pPr>
            <a:r>
              <a:rPr lang="en-US" dirty="0" err="1" smtClean="0"/>
              <a:t>Menduduki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b="1" dirty="0" smtClean="0"/>
              <a:t>ORANG TUA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ikatan</a:t>
            </a:r>
            <a:r>
              <a:rPr lang="en-US" dirty="0"/>
              <a:t> </a:t>
            </a:r>
            <a:r>
              <a:rPr lang="en-US" dirty="0" err="1" smtClean="0"/>
              <a:t>hati</a:t>
            </a:r>
            <a:endParaRPr lang="en-US" dirty="0" smtClean="0"/>
          </a:p>
          <a:p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b="1" dirty="0" smtClean="0"/>
              <a:t>GURU</a:t>
            </a:r>
            <a:r>
              <a:rPr lang="en-US" dirty="0" smtClean="0"/>
              <a:t> </a:t>
            </a:r>
            <a:r>
              <a:rPr lang="en-US" dirty="0" err="1"/>
              <a:t>dalarn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fungsi</a:t>
            </a:r>
            <a:r>
              <a:rPr lang="en-US" dirty="0"/>
              <a:t> </a:t>
            </a:r>
            <a:r>
              <a:rPr lang="en-US" dirty="0" err="1" smtClean="0"/>
              <a:t>kepengajaran</a:t>
            </a:r>
            <a:endParaRPr lang="en-US" dirty="0" smtClean="0"/>
          </a:p>
          <a:p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b="1" dirty="0" smtClean="0"/>
              <a:t>SYAIKH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pendidikan</a:t>
            </a:r>
            <a:r>
              <a:rPr lang="en-US" dirty="0"/>
              <a:t> </a:t>
            </a:r>
            <a:r>
              <a:rPr lang="en-US" dirty="0" err="1" smtClean="0"/>
              <a:t>ruhani</a:t>
            </a:r>
            <a:endParaRPr lang="en-US" dirty="0" smtClean="0"/>
          </a:p>
          <a:p>
            <a:r>
              <a:rPr lang="en-US" dirty="0" err="1" smtClean="0"/>
              <a:t>Posisi</a:t>
            </a:r>
            <a:r>
              <a:rPr lang="en-US" dirty="0" smtClean="0"/>
              <a:t> </a:t>
            </a:r>
            <a:r>
              <a:rPr lang="en-US" b="1" dirty="0" smtClean="0"/>
              <a:t>PEMIMPIN</a:t>
            </a:r>
            <a:r>
              <a:rPr lang="en-US" dirty="0" smtClean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aspek</a:t>
            </a:r>
            <a:r>
              <a:rPr lang="en-US" dirty="0"/>
              <a:t> </a:t>
            </a:r>
            <a:r>
              <a:rPr lang="en-US" dirty="0" err="1"/>
              <a:t>penentuan</a:t>
            </a:r>
            <a:r>
              <a:rPr lang="en-US" dirty="0"/>
              <a:t> </a:t>
            </a:r>
            <a:r>
              <a:rPr lang="en-US" dirty="0" err="1"/>
              <a:t>kebijakan</a:t>
            </a:r>
            <a:r>
              <a:rPr lang="en-US" dirty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dakwah</a:t>
            </a:r>
            <a:endParaRPr lang="en-US" dirty="0" smtClean="0"/>
          </a:p>
          <a:p>
            <a:pPr marL="68580" indent="0">
              <a:buNone/>
            </a:pPr>
            <a:r>
              <a:rPr lang="en-US" dirty="0" err="1" smtClean="0"/>
              <a:t>Dakwah</a:t>
            </a:r>
            <a:r>
              <a:rPr lang="en-US" dirty="0" smtClean="0"/>
              <a:t> </a:t>
            </a:r>
            <a:r>
              <a:rPr lang="en-US" dirty="0"/>
              <a:t>kami </a:t>
            </a:r>
            <a:r>
              <a:rPr lang="en-US" dirty="0" err="1"/>
              <a:t>menghimpun</a:t>
            </a:r>
            <a:r>
              <a:rPr lang="en-US" dirty="0"/>
              <a:t> </a:t>
            </a:r>
            <a:r>
              <a:rPr lang="en-US" dirty="0" err="1"/>
              <a:t>pengertian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keseluruhan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tsiqah</a:t>
            </a:r>
            <a:r>
              <a:rPr lang="en-US" dirty="0"/>
              <a:t> </a:t>
            </a:r>
            <a:r>
              <a:rPr lang="en-US" dirty="0" err="1"/>
              <a:t>kepada</a:t>
            </a:r>
            <a:r>
              <a:rPr lang="en-US" dirty="0"/>
              <a:t> </a:t>
            </a:r>
            <a:r>
              <a:rPr lang="en-US" dirty="0" err="1"/>
              <a:t>kepemimpinan</a:t>
            </a:r>
            <a:r>
              <a:rPr lang="en-US" dirty="0"/>
              <a:t> </a:t>
            </a:r>
            <a:r>
              <a:rPr lang="en-US" dirty="0" err="1"/>
              <a:t>adalah</a:t>
            </a:r>
            <a:r>
              <a:rPr lang="en-US" dirty="0"/>
              <a:t> </a:t>
            </a:r>
            <a:r>
              <a:rPr lang="en-US" dirty="0" err="1"/>
              <a:t>segala-galanya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/>
              <a:t>keberhasilan</a:t>
            </a:r>
            <a:r>
              <a:rPr lang="en-US" dirty="0"/>
              <a:t> </a:t>
            </a:r>
            <a:r>
              <a:rPr lang="en-US" dirty="0" err="1"/>
              <a:t>dakwah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2375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Sifat-sifat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</a:t>
            </a:r>
            <a:r>
              <a:rPr lang="en-US" dirty="0" err="1" smtClean="0"/>
              <a:t>Qiyadah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25780" indent="-457200" algn="r" rtl="1">
              <a:buFont typeface="+mj-lt"/>
              <a:buAutoNum type="arabicPeriod"/>
            </a:pPr>
            <a:r>
              <a:rPr lang="ar-SA" sz="4400" dirty="0" smtClean="0"/>
              <a:t>الإِخْلاَصُ وَالْقُوَّةُ</a:t>
            </a:r>
            <a:endParaRPr lang="en-US" sz="4400" dirty="0"/>
          </a:p>
          <a:p>
            <a:pPr marL="525780" indent="-457200" algn="r" rtl="1">
              <a:buFont typeface="+mj-lt"/>
              <a:buAutoNum type="arabicPeriod"/>
            </a:pPr>
            <a:r>
              <a:rPr lang="ar-SA" sz="4400" dirty="0" smtClean="0"/>
              <a:t>المَوَدَّةُ وَالْقُرْبَى</a:t>
            </a:r>
            <a:endParaRPr lang="en-US" sz="4400" dirty="0"/>
          </a:p>
          <a:p>
            <a:pPr marL="525780" indent="-457200" algn="r" rtl="1">
              <a:buFont typeface="+mj-lt"/>
              <a:buAutoNum type="arabicPeriod"/>
            </a:pPr>
            <a:r>
              <a:rPr lang="ar-SA" sz="4400" dirty="0" smtClean="0"/>
              <a:t>الكَفَاءَةُ الْعَالِيَةُ الأَمَانَةُ</a:t>
            </a:r>
            <a:endParaRPr lang="en-US" sz="4400" dirty="0"/>
          </a:p>
          <a:p>
            <a:pPr marL="525780" indent="-457200" algn="r" rtl="1">
              <a:buFont typeface="+mj-lt"/>
              <a:buAutoNum type="arabicPeriod"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17343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906000" cy="53340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SA" sz="7200" b="1" dirty="0" smtClean="0"/>
              <a:t>و أريد بالإخلاص:</a:t>
            </a:r>
            <a:endParaRPr lang="en-US" sz="72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172450" y="2743200"/>
            <a:ext cx="1733550" cy="907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14264" rIns="91440" bIns="114264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4400" b="1" i="0" u="none" strike="noStrike" cap="none" normalizeH="0" baseline="0" dirty="0" smtClean="0">
                <a:ln>
                  <a:noFill/>
                </a:ln>
                <a:solidFill>
                  <a:srgbClr xmlns:mc="http://schemas.openxmlformats.org/markup-compatibility/2006" xmlns:a14="http://schemas.microsoft.com/office/drawing/2010/main" val="FF00FF" mc:Ignorable=""/>
                </a:solidFill>
                <a:effectLst/>
                <a:latin typeface="Arial" pitchFamily="34" charset="0"/>
                <a:cs typeface="Traditional Arabic" pitchFamily="2" charset="-78"/>
              </a:rPr>
              <a:t>الإخلاص</a:t>
            </a:r>
            <a:endParaRPr kumimoji="0" lang="en-US" sz="4400" b="1" i="0" u="none" strike="noStrike" cap="none" normalizeH="0" baseline="0" dirty="0" smtClean="0">
              <a:ln>
                <a:noFill/>
              </a:ln>
              <a:solidFill>
                <a:srgbClr xmlns:mc="http://schemas.openxmlformats.org/markup-compatibility/2006" xmlns:a14="http://schemas.microsoft.com/office/drawing/2010/main" val="FF00FF" mc:Ignorable=""/>
              </a:solidFill>
              <a:effectLst/>
              <a:latin typeface="Arial" pitchFamily="34" charset="0"/>
              <a:cs typeface="Traditional Arabic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16751" y="2057401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C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القول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C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16751" y="2971801"/>
            <a:ext cx="84189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C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العمل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C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16750" y="3987226"/>
            <a:ext cx="87876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C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الجهاد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C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62977" y="1295401"/>
            <a:ext cx="1090363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وجه الله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15327" y="1981201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مرضاة الله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37478" y="2691826"/>
            <a:ext cx="193033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حسن مثوبة الله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1568" y="4520626"/>
            <a:ext cx="98777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غيرنظر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71104" y="3276601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مغنم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10051" y="3758625"/>
            <a:ext cx="80342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مظهر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5719" y="4267201"/>
            <a:ext cx="59984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جاه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38417" y="4749226"/>
            <a:ext cx="697627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لقب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72842" y="5282626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تقدم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38417" y="5867401"/>
            <a:ext cx="712054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FF000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تأخر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FF000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30348" y="1828800"/>
            <a:ext cx="1106552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7030A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جندي </a:t>
            </a:r>
          </a:p>
          <a:p>
            <a:pPr algn="ctr" rtl="1"/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7030A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عقيدة </a:t>
            </a:r>
          </a:p>
          <a:p>
            <a:pPr algn="ctr" rtl="1"/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7030A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وفكرة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7030A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98650" y="3581400"/>
            <a:ext cx="1306261" cy="15696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rtl="1"/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7030A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لاجندي </a:t>
            </a:r>
          </a:p>
          <a:p>
            <a:pPr algn="ctr" rtl="1"/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7030A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غرض </a:t>
            </a:r>
          </a:p>
          <a:p>
            <a:pPr algn="ctr" rtl="1"/>
            <a:r>
              <a:rPr lang="ar-SA" sz="3200" b="1" spc="50" dirty="0" smtClean="0">
                <a:ln w="11430"/>
                <a:solidFill>
                  <a:srgbClr xmlns:mc="http://schemas.openxmlformats.org/markup-compatibility/2006" xmlns:a14="http://schemas.microsoft.com/office/drawing/2010/main" val="7030A0" mc:Ignorable=""/>
                </a:solidFill>
                <a:effectLst>
                  <a:outerShdw blurRad="76200" dist="508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65000"/>
                    </a:srgbClr>
                  </a:outerShdw>
                </a:effectLst>
                <a:cs typeface="Traditional Arabic" pitchFamily="2" charset="-78"/>
              </a:rPr>
              <a:t>ومنفعة</a:t>
            </a:r>
            <a:endParaRPr lang="en-US" sz="3200" b="1" spc="50" dirty="0">
              <a:ln w="11430"/>
              <a:solidFill>
                <a:srgbClr xmlns:mc="http://schemas.openxmlformats.org/markup-compatibility/2006" xmlns:a14="http://schemas.microsoft.com/office/drawing/2010/main" val="7030A0" mc:Ignorable=""/>
              </a:solidFill>
              <a:effectLst>
                <a:outerShdw blurRad="76200" dist="50800" dir="5400000" algn="tl" rotWithShape="0">
                  <a:srgbClr xmlns:mc="http://schemas.openxmlformats.org/markup-compatibility/2006" xmlns:a14="http://schemas.microsoft.com/office/drawing/2010/main" val="000000" mc:Ignorable="">
                    <a:alpha val="65000"/>
                  </a:srgbClr>
                </a:outerShdw>
              </a:effectLst>
              <a:cs typeface="Traditional Arabic" pitchFamily="2" charset="-7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82550" y="2209800"/>
            <a:ext cx="1651000" cy="2362200"/>
            <a:chOff x="0" y="2514600"/>
            <a:chExt cx="1524000" cy="2362200"/>
          </a:xfrm>
        </p:grpSpPr>
        <p:sp>
          <p:nvSpPr>
            <p:cNvPr id="21" name="Oval 20"/>
            <p:cNvSpPr/>
            <p:nvPr/>
          </p:nvSpPr>
          <p:spPr>
            <a:xfrm>
              <a:off x="0" y="2514600"/>
              <a:ext cx="1524000" cy="2362200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2922" y="2586097"/>
              <a:ext cx="1258678" cy="2062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rtl="1"/>
              <a:r>
                <a:rPr lang="ar-SA" sz="32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يفهم</a:t>
              </a:r>
            </a:p>
            <a:p>
              <a:pPr algn="ctr" rtl="1"/>
              <a:r>
                <a:rPr lang="ar-SA" sz="32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الله غايتنا</a:t>
              </a:r>
            </a:p>
            <a:p>
              <a:pPr algn="ctr" rtl="1"/>
              <a:r>
                <a:rPr lang="ar-SA" sz="32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والله أكبر </a:t>
              </a:r>
            </a:p>
            <a:p>
              <a:pPr algn="ctr" rtl="1"/>
              <a:r>
                <a:rPr lang="ar-SA" sz="3200" dirty="0" smtClean="0">
                  <a:ln w="18415" cmpd="sng">
                    <a:solidFill>
                      <a:srgbClr xmlns:mc="http://schemas.openxmlformats.org/markup-compatibility/2006" xmlns:a14="http://schemas.microsoft.com/office/drawing/2010/main" val="FFFFFF" mc:Ignorable=""/>
                    </a:solidFill>
                    <a:prstDash val="solid"/>
                  </a:ln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effectLst>
                    <a:outerShdw blurRad="63500" dir="3600000" algn="tl" rotWithShape="0">
                      <a:srgbClr xmlns:mc="http://schemas.openxmlformats.org/markup-compatibility/2006" xmlns:a14="http://schemas.microsoft.com/office/drawing/2010/main" val="000000" mc:Ignorable="">
                        <a:alpha val="70000"/>
                      </a:srgbClr>
                    </a:outerShdw>
                  </a:effectLst>
                  <a:cs typeface="Traditional Arabic" pitchFamily="2" charset="-78"/>
                </a:rPr>
                <a:t>ولله الحمد</a:t>
              </a:r>
              <a:endParaRPr lang="en-US" sz="3200" dirty="0">
                <a:ln w="18415" cmpd="sng">
                  <a:solidFill>
                    <a:srgbClr xmlns:mc="http://schemas.openxmlformats.org/markup-compatibility/2006" xmlns:a14="http://schemas.microsoft.com/office/drawing/2010/main" val="FFFFFF" mc:Ignorable="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63500" dir="3600000" algn="tl" rotWithShape="0">
                    <a:srgbClr xmlns:mc="http://schemas.openxmlformats.org/markup-compatibility/2006" xmlns:a14="http://schemas.microsoft.com/office/drawing/2010/main" val="000000" mc:Ignorable="">
                      <a:alpha val="70000"/>
                    </a:srgbClr>
                  </a:outerShdw>
                </a:effectLst>
                <a:cs typeface="Traditional Arabic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924800" y="2360612"/>
            <a:ext cx="396240" cy="1906588"/>
            <a:chOff x="7315200" y="2360612"/>
            <a:chExt cx="365760" cy="1906588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7315200" y="2360612"/>
              <a:ext cx="18288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7315200" y="3275012"/>
              <a:ext cx="36576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315200" y="4265612"/>
              <a:ext cx="18288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16200000" flipH="1">
              <a:off x="7086600" y="2743200"/>
              <a:ext cx="9144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7048500" y="3695700"/>
              <a:ext cx="9906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 rot="10800000">
            <a:off x="6703060" y="2360612"/>
            <a:ext cx="396240" cy="1906588"/>
            <a:chOff x="7315200" y="2360612"/>
            <a:chExt cx="365760" cy="1906588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7315200" y="2360612"/>
              <a:ext cx="18288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7315200" y="3275012"/>
              <a:ext cx="36576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7315200" y="4265612"/>
              <a:ext cx="18288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7086600" y="2743200"/>
              <a:ext cx="9144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 flipH="1" flipV="1">
              <a:off x="7048500" y="3695700"/>
              <a:ext cx="990600" cy="1524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>
            <a:off x="6356350" y="1524000"/>
            <a:ext cx="412750" cy="3276600"/>
            <a:chOff x="5867400" y="1524000"/>
            <a:chExt cx="381000" cy="3276600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5867400" y="1524000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16200000" flipH="1">
              <a:off x="5181600" y="2286000"/>
              <a:ext cx="18288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5867400" y="22844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5867400" y="29702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5867400" y="47990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5562600" y="2667000"/>
              <a:ext cx="10668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5905500" y="3009900"/>
              <a:ext cx="3810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5372100" y="3924300"/>
              <a:ext cx="14478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Group 111"/>
          <p:cNvGrpSpPr/>
          <p:nvPr/>
        </p:nvGrpSpPr>
        <p:grpSpPr>
          <a:xfrm>
            <a:off x="4936039" y="3579812"/>
            <a:ext cx="375524" cy="2592388"/>
            <a:chOff x="4556348" y="3579812"/>
            <a:chExt cx="346638" cy="2592388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648200" y="35798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648200" y="40370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4648200" y="4570412"/>
              <a:ext cx="10972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4556760" y="50276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648200" y="55610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4648200" y="61706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endCxn id="11" idx="1"/>
            </p:cNvCxnSpPr>
            <p:nvPr/>
          </p:nvCxnSpPr>
          <p:spPr>
            <a:xfrm>
              <a:off x="4770119" y="3581399"/>
              <a:ext cx="132867" cy="12316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11" idx="1"/>
            </p:cNvCxnSpPr>
            <p:nvPr/>
          </p:nvCxnSpPr>
          <p:spPr>
            <a:xfrm flipH="1">
              <a:off x="4770124" y="4813014"/>
              <a:ext cx="132862" cy="135918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>
              <a:endCxn id="11" idx="1"/>
            </p:cNvCxnSpPr>
            <p:nvPr/>
          </p:nvCxnSpPr>
          <p:spPr>
            <a:xfrm>
              <a:off x="4770119" y="4026187"/>
              <a:ext cx="132867" cy="78682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>
              <a:endCxn id="11" idx="1"/>
            </p:cNvCxnSpPr>
            <p:nvPr/>
          </p:nvCxnSpPr>
          <p:spPr>
            <a:xfrm>
              <a:off x="4770120" y="4571999"/>
              <a:ext cx="132866" cy="24101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15" idx="3"/>
              <a:endCxn id="11" idx="1"/>
            </p:cNvCxnSpPr>
            <p:nvPr/>
          </p:nvCxnSpPr>
          <p:spPr>
            <a:xfrm flipV="1">
              <a:off x="4556348" y="4813014"/>
              <a:ext cx="346638" cy="2286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endCxn id="11" idx="1"/>
            </p:cNvCxnSpPr>
            <p:nvPr/>
          </p:nvCxnSpPr>
          <p:spPr>
            <a:xfrm flipV="1">
              <a:off x="4770120" y="4813014"/>
              <a:ext cx="132866" cy="7495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 rot="10800000" flipV="1">
            <a:off x="3863341" y="3581400"/>
            <a:ext cx="375078" cy="2592388"/>
            <a:chOff x="4419600" y="3579812"/>
            <a:chExt cx="346226" cy="2592388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419600" y="35798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>
              <a:off x="4419600" y="40370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4419600" y="4570412"/>
              <a:ext cx="109728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4419600" y="50276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4419600" y="55610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4419600" y="61706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015006" y="4062193"/>
              <a:ext cx="1231613" cy="2700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0800000" flipV="1">
              <a:off x="4495801" y="4813012"/>
              <a:ext cx="270025" cy="13591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16200000" flipH="1">
              <a:off x="4237399" y="4284587"/>
              <a:ext cx="786826" cy="2700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4495800" y="4572000"/>
              <a:ext cx="270025" cy="2410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4472852" y="4813013"/>
              <a:ext cx="292973" cy="2286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 flipH="1" flipV="1">
              <a:off x="4256019" y="5052795"/>
              <a:ext cx="749587" cy="27002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/>
          <p:cNvGrpSpPr/>
          <p:nvPr/>
        </p:nvGrpSpPr>
        <p:grpSpPr>
          <a:xfrm flipH="1">
            <a:off x="3467100" y="1524000"/>
            <a:ext cx="412750" cy="3276600"/>
            <a:chOff x="5867400" y="1524000"/>
            <a:chExt cx="381000" cy="3276600"/>
          </a:xfrm>
        </p:grpSpPr>
        <p:cxnSp>
          <p:nvCxnSpPr>
            <p:cNvPr id="92" name="Straight Connector 91"/>
            <p:cNvCxnSpPr/>
            <p:nvPr/>
          </p:nvCxnSpPr>
          <p:spPr>
            <a:xfrm>
              <a:off x="5867400" y="1524000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rot="16200000" flipH="1">
              <a:off x="5181600" y="2286000"/>
              <a:ext cx="18288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>
              <a:off x="5867400" y="22844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5867400" y="29702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5867400" y="4799012"/>
              <a:ext cx="91440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rot="16200000" flipH="1">
              <a:off x="5562600" y="2667000"/>
              <a:ext cx="10668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rot="16200000" flipH="1">
              <a:off x="5905500" y="3009900"/>
              <a:ext cx="3810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rot="5400000">
              <a:off x="5372100" y="3924300"/>
              <a:ext cx="1447800" cy="304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1" name="Straight Connector 100"/>
          <p:cNvCxnSpPr/>
          <p:nvPr/>
        </p:nvCxnSpPr>
        <p:spPr>
          <a:xfrm>
            <a:off x="3136900" y="2436812"/>
            <a:ext cx="19812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3136900" y="4341812"/>
            <a:ext cx="19812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rot="16200000" flipH="1">
            <a:off x="2927350" y="2813050"/>
            <a:ext cx="914400" cy="165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rot="5400000" flipH="1" flipV="1">
            <a:off x="2889250" y="3765550"/>
            <a:ext cx="990600" cy="165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rot="10800000">
            <a:off x="1766570" y="4341812"/>
            <a:ext cx="19812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10800000">
            <a:off x="1766570" y="2436812"/>
            <a:ext cx="19812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 flipH="1">
            <a:off x="1259840" y="3802062"/>
            <a:ext cx="914400" cy="165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16200000" flipH="1" flipV="1">
            <a:off x="1221740" y="2849562"/>
            <a:ext cx="990600" cy="1651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61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Kekuatan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Syi’ar</a:t>
            </a:r>
            <a:r>
              <a:rPr lang="en-US" dirty="0" smtClean="0"/>
              <a:t> Islam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0450" y="2323652"/>
            <a:ext cx="7632550" cy="407714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ar-SA" sz="6600" b="1" dirty="0" smtClean="0">
                <a:solidFill>
                  <a:schemeClr val="tx1"/>
                </a:solidFill>
                <a:cs typeface="Traditional Arabic" pitchFamily="2" charset="-78"/>
              </a:rPr>
              <a:t>أَمَّا الْقُوَّةُ فَشِعَارُ الإسلامِ فِي كُلِّ نُظُمِهِ وَ تَشْرِيْعَاتِهِ</a:t>
            </a:r>
            <a:endParaRPr lang="en-US" sz="6600" b="1" dirty="0" smtClean="0">
              <a:solidFill>
                <a:schemeClr val="tx1"/>
              </a:solidFill>
              <a:cs typeface="Traditional Arabic" pitchFamily="2" charset="-78"/>
            </a:endParaRPr>
          </a:p>
          <a:p>
            <a:pPr algn="ctr">
              <a:buNone/>
            </a:pPr>
            <a:r>
              <a:rPr lang="id-ID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Adapun kekuatan itu, ia merupakan syi'ar Islam dalam perundangan dan </a:t>
            </a:r>
            <a:r>
              <a:rPr lang="id-ID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syari'atnya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Dalil</a:t>
            </a:r>
            <a:r>
              <a:rPr lang="en-US" dirty="0" smtClean="0">
                <a:solidFill>
                  <a:schemeClr val="tx1"/>
                </a:solidFill>
              </a:rPr>
              <a:t> Al-Qur’an 8:60, </a:t>
            </a:r>
            <a:r>
              <a:rPr lang="en-US" dirty="0" err="1" smtClean="0">
                <a:solidFill>
                  <a:schemeClr val="tx1"/>
                </a:solidFill>
              </a:rPr>
              <a:t>sifat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Nabi</a:t>
            </a:r>
            <a:r>
              <a:rPr lang="en-US" dirty="0" smtClean="0">
                <a:solidFill>
                  <a:schemeClr val="tx1"/>
                </a:solidFill>
              </a:rPr>
              <a:t> Musa AS (28:26), </a:t>
            </a:r>
            <a:r>
              <a:rPr lang="en-US" dirty="0" err="1" smtClean="0">
                <a:solidFill>
                  <a:schemeClr val="tx1"/>
                </a:solidFill>
              </a:rPr>
              <a:t>perintah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kepada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Nabi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Yahya</a:t>
            </a:r>
            <a:r>
              <a:rPr lang="en-US" dirty="0" smtClean="0">
                <a:solidFill>
                  <a:schemeClr val="tx1"/>
                </a:solidFill>
              </a:rPr>
              <a:t> AS (19:12), </a:t>
            </a:r>
            <a:r>
              <a:rPr lang="en-US" dirty="0" err="1" smtClean="0">
                <a:solidFill>
                  <a:schemeClr val="tx1"/>
                </a:solidFill>
              </a:rPr>
              <a:t>sifat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Thalut</a:t>
            </a:r>
            <a:r>
              <a:rPr lang="en-US" dirty="0" smtClean="0">
                <a:solidFill>
                  <a:schemeClr val="tx1"/>
                </a:solidFill>
              </a:rPr>
              <a:t> (2:247)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Dalil</a:t>
            </a:r>
            <a:r>
              <a:rPr lang="en-US" dirty="0" smtClean="0">
                <a:solidFill>
                  <a:schemeClr val="tx1"/>
                </a:solidFill>
              </a:rPr>
              <a:t> As-</a:t>
            </a:r>
            <a:r>
              <a:rPr lang="en-US" dirty="0" err="1" smtClean="0">
                <a:solidFill>
                  <a:schemeClr val="tx1"/>
                </a:solidFill>
              </a:rPr>
              <a:t>Sunnah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Hadits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mu’min</a:t>
            </a:r>
            <a:r>
              <a:rPr lang="en-US" dirty="0" smtClean="0">
                <a:solidFill>
                  <a:schemeClr val="tx1"/>
                </a:solidFill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kuat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Dalil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Doa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 err="1" smtClean="0">
                <a:solidFill>
                  <a:schemeClr val="tx1"/>
                </a:solidFill>
              </a:rPr>
              <a:t>minta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dilindungi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dari</a:t>
            </a:r>
            <a:r>
              <a:rPr lang="en-US" dirty="0" smtClean="0">
                <a:solidFill>
                  <a:schemeClr val="tx1"/>
                </a:solidFill>
              </a:rPr>
              <a:t> 4 </a:t>
            </a:r>
            <a:r>
              <a:rPr lang="en-US" dirty="0" err="1" smtClean="0">
                <a:solidFill>
                  <a:schemeClr val="tx1"/>
                </a:solidFill>
              </a:rPr>
              <a:t>kelemahan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740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Austin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xmlns:mc="http://schemas.openxmlformats.org/markup-compatibility/2006" xmlns:a14="http://schemas.microsoft.com/office/drawing/2010/main" val="000000" mc:Ignorable=""/>
      </a:dk1>
      <a:lt1>
        <a:srgbClr xmlns:mc="http://schemas.openxmlformats.org/markup-compatibility/2006" xmlns:a14="http://schemas.microsoft.com/office/drawing/2010/main" val="FFFFFF" mc:Ignorable=""/>
      </a:lt1>
      <a:dk2>
        <a:srgbClr xmlns:mc="http://schemas.openxmlformats.org/markup-compatibility/2006" xmlns:a14="http://schemas.microsoft.com/office/drawing/2010/main" val="000000" mc:Ignorable=""/>
      </a:dk2>
      <a:lt2>
        <a:srgbClr xmlns:mc="http://schemas.openxmlformats.org/markup-compatibility/2006" xmlns:a14="http://schemas.microsoft.com/office/drawing/2010/main" val="808080" mc:Ignorable=""/>
      </a:lt2>
      <a:accent1>
        <a:srgbClr xmlns:mc="http://schemas.openxmlformats.org/markup-compatibility/2006" xmlns:a14="http://schemas.microsoft.com/office/drawing/2010/main" val="BBE0E3" mc:Ignorable=""/>
      </a:accent1>
      <a:accent2>
        <a:srgbClr xmlns:mc="http://schemas.openxmlformats.org/markup-compatibility/2006" xmlns:a14="http://schemas.microsoft.com/office/drawing/2010/main" val="333399" mc:Ignorable=""/>
      </a:accent2>
      <a:accent3>
        <a:srgbClr xmlns:mc="http://schemas.openxmlformats.org/markup-compatibility/2006" xmlns:a14="http://schemas.microsoft.com/office/drawing/2010/main" val="FFFFFF" mc:Ignorable=""/>
      </a:accent3>
      <a:accent4>
        <a:srgbClr xmlns:mc="http://schemas.openxmlformats.org/markup-compatibility/2006" xmlns:a14="http://schemas.microsoft.com/office/drawing/2010/main" val="000000" mc:Ignorable=""/>
      </a:accent4>
      <a:accent5>
        <a:srgbClr xmlns:mc="http://schemas.openxmlformats.org/markup-compatibility/2006" xmlns:a14="http://schemas.microsoft.com/office/drawing/2010/main" val="DAEDEF" mc:Ignorable=""/>
      </a:accent5>
      <a:accent6>
        <a:srgbClr xmlns:mc="http://schemas.openxmlformats.org/markup-compatibility/2006" xmlns:a14="http://schemas.microsoft.com/office/drawing/2010/main" val="2D2D8A" mc:Ignorable=""/>
      </a:accent6>
      <a:hlink>
        <a:srgbClr xmlns:mc="http://schemas.openxmlformats.org/markup-compatibility/2006" xmlns:a14="http://schemas.microsoft.com/office/drawing/2010/main" val="009999" mc:Ignorable=""/>
      </a:hlink>
      <a:folHlink>
        <a:srgbClr xmlns:mc="http://schemas.openxmlformats.org/markup-compatibility/2006" xmlns:a14="http://schemas.microsoft.com/office/drawing/2010/main" val="99CC0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221</TotalTime>
  <Words>1102</Words>
  <Application>Microsoft Office PowerPoint</Application>
  <PresentationFormat>A4 Paper (210x297 mm)</PresentationFormat>
  <Paragraphs>189</Paragraphs>
  <Slides>28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Austin</vt:lpstr>
      <vt:lpstr>القيادة والجندية</vt:lpstr>
      <vt:lpstr>Dimensi Fundamental dalam Proses Tarbiyah</vt:lpstr>
      <vt:lpstr>PowerPoint Presentation</vt:lpstr>
      <vt:lpstr>Jamaah IDEAL</vt:lpstr>
      <vt:lpstr>اَلْقِيَادَةُ فِى دَعْوَتِنَا</vt:lpstr>
      <vt:lpstr>Kepemimpinan dalam Dakwah Kita</vt:lpstr>
      <vt:lpstr>Sifat-sifat Utama Qiyadah</vt:lpstr>
      <vt:lpstr>و أريد بالإخلاص:</vt:lpstr>
      <vt:lpstr>Kekuatan itu Syi’ar Islam</vt:lpstr>
      <vt:lpstr>المَوَدَّةُ وَالْقُرْبَى</vt:lpstr>
      <vt:lpstr>الكَفَاءَةُ الْعَالِيَةُ الأَمَانَةُ</vt:lpstr>
      <vt:lpstr>Sarana yang Komprehensif </vt:lpstr>
      <vt:lpstr>Hubungan Qiyadah dan Jundiyah Para Nabi Dahulu</vt:lpstr>
      <vt:lpstr>Analisis Qiyadah-Jundiyah pada Nabi Nuh AS dan Kan’an (11:42-43)</vt:lpstr>
      <vt:lpstr>Analisis Qiyadah-Jundiyah pada Nabi Ibrahim AS dan Nabi Ismail AS (37:102)</vt:lpstr>
      <vt:lpstr>Analisis Qiyadah-Jundiyah pada Nabi Musa AS dan Bani Israil (5:20-25)</vt:lpstr>
      <vt:lpstr>Sikap Sahabat Nabi SAW (24:51)</vt:lpstr>
      <vt:lpstr>الثقة المتبادلة</vt:lpstr>
      <vt:lpstr>Satu Kata Kunci</vt:lpstr>
      <vt:lpstr>Menguji Tsiqah</vt:lpstr>
      <vt:lpstr>Menguji Tsiqah</vt:lpstr>
      <vt:lpstr>Menguji Tsiqah</vt:lpstr>
      <vt:lpstr>Menguji Tsiqah</vt:lpstr>
      <vt:lpstr>Menguji Tsiqah</vt:lpstr>
      <vt:lpstr>Tanda-tanda Tsiqah (1)</vt:lpstr>
      <vt:lpstr>Tanda-tanda Tsiqah (2)</vt:lpstr>
      <vt:lpstr>Paling Lemah Menjadi Paling Kuat</vt:lpstr>
      <vt:lpstr>آداب متبادلة بين القيادة والجندية</vt:lpstr>
    </vt:vector>
  </TitlesOfParts>
  <Company>PK Sejahtera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القيادة والجندية</dc:title>
  <dc:creator>Abdul Wahid Surhim</dc:creator>
  <cp:lastModifiedBy>Abdul Wahid Surhim</cp:lastModifiedBy>
  <cp:revision>69</cp:revision>
  <dcterms:created xsi:type="dcterms:W3CDTF">2005-01-28T16:37:30Z</dcterms:created>
  <dcterms:modified xsi:type="dcterms:W3CDTF">2009-12-25T02:59:40Z</dcterms:modified>
</cp:coreProperties>
</file>