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4" r:id="rId8"/>
    <p:sldId id="265" r:id="rId9"/>
    <p:sldId id="262" r:id="rId10"/>
    <p:sldId id="263" r:id="rId11"/>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620"/>
    <p:restoredTop sz="94660"/>
  </p:normalViewPr>
  <p:slideViewPr>
    <p:cSldViewPr>
      <p:cViewPr varScale="1">
        <p:scale>
          <a:sx n="74" d="100"/>
          <a:sy n="74" d="100"/>
        </p:scale>
        <p:origin x="-876" y="-16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17EC3275-6DEB-453D-A595-B448D33812D2}" type="datetimeFigureOut">
              <a:rPr lang="fr-FR" smtClean="0"/>
              <a:t>03/03/2010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8E2BA54-24FA-43A9-8439-D7D88BA842A0}" type="slidenum">
              <a:rPr lang="fr-FR" smtClean="0"/>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17EC3275-6DEB-453D-A595-B448D33812D2}" type="datetimeFigureOut">
              <a:rPr lang="fr-FR" smtClean="0"/>
              <a:t>03/03/2010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8E2BA54-24FA-43A9-8439-D7D88BA842A0}" type="slidenum">
              <a:rPr lang="fr-FR" smtClean="0"/>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17EC3275-6DEB-453D-A595-B448D33812D2}" type="datetimeFigureOut">
              <a:rPr lang="fr-FR" smtClean="0"/>
              <a:t>03/03/2010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8E2BA54-24FA-43A9-8439-D7D88BA842A0}" type="slidenum">
              <a:rPr lang="fr-FR" smtClean="0"/>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17EC3275-6DEB-453D-A595-B448D33812D2}" type="datetimeFigureOut">
              <a:rPr lang="fr-FR" smtClean="0"/>
              <a:t>03/03/2010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8E2BA54-24FA-43A9-8439-D7D88BA842A0}" type="slidenum">
              <a:rPr lang="fr-FR" smtClean="0"/>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17EC3275-6DEB-453D-A595-B448D33812D2}" type="datetimeFigureOut">
              <a:rPr lang="fr-FR" smtClean="0"/>
              <a:t>03/03/2010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8E2BA54-24FA-43A9-8439-D7D88BA842A0}" type="slidenum">
              <a:rPr lang="fr-FR" smtClean="0"/>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17EC3275-6DEB-453D-A595-B448D33812D2}" type="datetimeFigureOut">
              <a:rPr lang="fr-FR" smtClean="0"/>
              <a:t>03/03/2010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98E2BA54-24FA-43A9-8439-D7D88BA842A0}" type="slidenum">
              <a:rPr lang="fr-FR" smtClean="0"/>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17EC3275-6DEB-453D-A595-B448D33812D2}" type="datetimeFigureOut">
              <a:rPr lang="fr-FR" smtClean="0"/>
              <a:t>03/03/2010</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98E2BA54-24FA-43A9-8439-D7D88BA842A0}" type="slidenum">
              <a:rPr lang="fr-FR" smtClean="0"/>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17EC3275-6DEB-453D-A595-B448D33812D2}" type="datetimeFigureOut">
              <a:rPr lang="fr-FR" smtClean="0"/>
              <a:t>03/03/2010</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98E2BA54-24FA-43A9-8439-D7D88BA842A0}" type="slidenum">
              <a:rPr lang="fr-FR" smtClean="0"/>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7EC3275-6DEB-453D-A595-B448D33812D2}" type="datetimeFigureOut">
              <a:rPr lang="fr-FR" smtClean="0"/>
              <a:t>03/03/2010</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98E2BA54-24FA-43A9-8439-D7D88BA842A0}" type="slidenum">
              <a:rPr lang="fr-FR" smtClean="0"/>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17EC3275-6DEB-453D-A595-B448D33812D2}" type="datetimeFigureOut">
              <a:rPr lang="fr-FR" smtClean="0"/>
              <a:t>03/03/2010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98E2BA54-24FA-43A9-8439-D7D88BA842A0}" type="slidenum">
              <a:rPr lang="fr-FR" smtClean="0"/>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17EC3275-6DEB-453D-A595-B448D33812D2}" type="datetimeFigureOut">
              <a:rPr lang="fr-FR" smtClean="0"/>
              <a:t>03/03/2010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98E2BA54-24FA-43A9-8439-D7D88BA842A0}" type="slidenum">
              <a:rPr lang="fr-FR" smtClean="0"/>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EC3275-6DEB-453D-A595-B448D33812D2}" type="datetimeFigureOut">
              <a:rPr lang="fr-FR" smtClean="0"/>
              <a:t>03/03/2010</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E2BA54-24FA-43A9-8439-D7D88BA842A0}" type="slidenum">
              <a:rPr lang="fr-FR" smtClean="0"/>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fr.wikipedia.org/wiki/Paris" TargetMode="External"/><Relationship Id="rId2" Type="http://schemas.openxmlformats.org/officeDocument/2006/relationships/hyperlink" Target="http://fr.wikipedia.org/wiki/8e_arrondissement_de_Paris" TargetMode="External"/><Relationship Id="rId1" Type="http://schemas.openxmlformats.org/officeDocument/2006/relationships/slideLayout" Target="../slideLayouts/slideLayout1.xml"/><Relationship Id="rId5" Type="http://schemas.openxmlformats.org/officeDocument/2006/relationships/hyperlink" Target="http://fr.wikipedia.org/wiki/Monceau_(m%C3%A9tro_de_Paris)" TargetMode="External"/><Relationship Id="rId4" Type="http://schemas.openxmlformats.org/officeDocument/2006/relationships/hyperlink" Target="http://fr.wikipedia.org/wiki/Liste_des_stations_du_m%C3%A9tro_de_Paris"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fr.wikipedia.org/wiki/1876" TargetMode="External"/><Relationship Id="rId2" Type="http://schemas.openxmlformats.org/officeDocument/2006/relationships/hyperlink" Target="http://fr.wikipedia.org/wiki/Claude_Monet"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fr.wikipedia.org/wiki/Restauration_fran%C3%A7aise"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fr.wikipedia.org/wiki/Rue_Murillo" TargetMode="External"/><Relationship Id="rId2" Type="http://schemas.openxmlformats.org/officeDocument/2006/relationships/hyperlink" Target="http://fr.wikipedia.org/wiki/Rue_Rembrandt" TargetMode="External"/><Relationship Id="rId1" Type="http://schemas.openxmlformats.org/officeDocument/2006/relationships/slideLayout" Target="../slideLayouts/slideLayout1.xml"/><Relationship Id="rId4" Type="http://schemas.openxmlformats.org/officeDocument/2006/relationships/hyperlink" Target="http://fr.wikipedia.org/wiki/XVIIe_si%C3%A8cle"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
            <a:ext cx="7772400" cy="1785925"/>
          </a:xfrm>
        </p:spPr>
        <p:txBody>
          <a:bodyPr/>
          <a:lstStyle/>
          <a:p>
            <a:r>
              <a:rPr lang="fr-FR" b="1" dirty="0" smtClean="0">
                <a:solidFill>
                  <a:schemeClr val="accent2"/>
                </a:solidFill>
              </a:rPr>
              <a:t>Le parc monceau paris </a:t>
            </a:r>
            <a:r>
              <a:rPr lang="fr-FR" dirty="0" smtClean="0"/>
              <a:t/>
            </a:r>
            <a:br>
              <a:rPr lang="fr-FR" dirty="0" smtClean="0"/>
            </a:br>
            <a:r>
              <a:rPr lang="fr-FR" sz="3600" u="sng" dirty="0" smtClean="0"/>
              <a:t>Plan de travail: </a:t>
            </a:r>
            <a:endParaRPr lang="fr-FR" sz="3600" u="sng" dirty="0"/>
          </a:p>
        </p:txBody>
      </p:sp>
      <p:sp>
        <p:nvSpPr>
          <p:cNvPr id="3" name="Sous-titre 2"/>
          <p:cNvSpPr>
            <a:spLocks noGrp="1"/>
          </p:cNvSpPr>
          <p:nvPr>
            <p:ph type="subTitle" idx="1"/>
          </p:nvPr>
        </p:nvSpPr>
        <p:spPr>
          <a:xfrm>
            <a:off x="0" y="1643050"/>
            <a:ext cx="7772400" cy="3786214"/>
          </a:xfrm>
        </p:spPr>
        <p:txBody>
          <a:bodyPr>
            <a:normAutofit/>
          </a:bodyPr>
          <a:lstStyle/>
          <a:p>
            <a:pPr algn="l"/>
            <a:r>
              <a:rPr lang="fr-FR" b="1" dirty="0" smtClean="0">
                <a:solidFill>
                  <a:schemeClr val="tx1"/>
                </a:solidFill>
              </a:rPr>
              <a:t>1/ présentation </a:t>
            </a:r>
          </a:p>
          <a:p>
            <a:pPr algn="l"/>
            <a:r>
              <a:rPr lang="fr-FR" b="1" dirty="0" smtClean="0">
                <a:solidFill>
                  <a:schemeClr val="tx1"/>
                </a:solidFill>
              </a:rPr>
              <a:t>2/ l historique de parc </a:t>
            </a:r>
          </a:p>
          <a:p>
            <a:pPr algn="l"/>
            <a:r>
              <a:rPr lang="fr-FR" b="1" dirty="0" smtClean="0">
                <a:solidFill>
                  <a:schemeClr val="tx1"/>
                </a:solidFill>
              </a:rPr>
              <a:t>3/ les réseaux routiers </a:t>
            </a:r>
          </a:p>
          <a:p>
            <a:pPr algn="l"/>
            <a:r>
              <a:rPr lang="fr-FR" b="1" dirty="0" smtClean="0">
                <a:solidFill>
                  <a:schemeClr val="tx1"/>
                </a:solidFill>
              </a:rPr>
              <a:t>4/ les composants majeurs</a:t>
            </a:r>
          </a:p>
          <a:p>
            <a:r>
              <a:rPr lang="fr-FR" dirty="0" smtClean="0"/>
              <a:t> </a:t>
            </a:r>
            <a:endParaRPr lang="fr-F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endParaRPr lang="fr-FR"/>
          </a:p>
        </p:txBody>
      </p:sp>
      <p:sp>
        <p:nvSpPr>
          <p:cNvPr id="3" name="Sous-titre 2"/>
          <p:cNvSpPr>
            <a:spLocks noGrp="1"/>
          </p:cNvSpPr>
          <p:nvPr>
            <p:ph type="subTitle" idx="1"/>
          </p:nvPr>
        </p:nvSpPr>
        <p:spPr/>
        <p:txBody>
          <a:bodyPr/>
          <a:lstStyle/>
          <a:p>
            <a:endParaRPr lang="fr-F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85729"/>
            <a:ext cx="7772400" cy="1214445"/>
          </a:xfrm>
        </p:spPr>
        <p:txBody>
          <a:bodyPr/>
          <a:lstStyle/>
          <a:p>
            <a:r>
              <a:rPr lang="fr-FR" b="1" dirty="0" smtClean="0">
                <a:solidFill>
                  <a:schemeClr val="tx1"/>
                </a:solidFill>
              </a:rPr>
              <a:t>1/ présentation </a:t>
            </a:r>
            <a:endParaRPr lang="fr-FR" b="1" dirty="0" smtClean="0">
              <a:solidFill>
                <a:schemeClr val="tx1"/>
              </a:solidFill>
            </a:endParaRPr>
          </a:p>
        </p:txBody>
      </p:sp>
      <p:sp>
        <p:nvSpPr>
          <p:cNvPr id="3" name="Sous-titre 2"/>
          <p:cNvSpPr>
            <a:spLocks noGrp="1"/>
          </p:cNvSpPr>
          <p:nvPr>
            <p:ph type="subTitle" idx="1"/>
          </p:nvPr>
        </p:nvSpPr>
        <p:spPr>
          <a:xfrm>
            <a:off x="642910" y="1643050"/>
            <a:ext cx="7129490" cy="4714908"/>
          </a:xfrm>
        </p:spPr>
        <p:txBody>
          <a:bodyPr>
            <a:normAutofit/>
          </a:bodyPr>
          <a:lstStyle/>
          <a:p>
            <a:pPr algn="l">
              <a:lnSpc>
                <a:spcPct val="80000"/>
              </a:lnSpc>
            </a:pPr>
            <a:r>
              <a:rPr lang="fr-FR" sz="2800" b="1" dirty="0" smtClean="0">
                <a:solidFill>
                  <a:schemeClr val="tx1"/>
                </a:solidFill>
              </a:rPr>
              <a:t>Le parc Monceau </a:t>
            </a:r>
            <a:r>
              <a:rPr lang="fr-FR" sz="2800" dirty="0" smtClean="0">
                <a:solidFill>
                  <a:schemeClr val="tx1"/>
                </a:solidFill>
              </a:rPr>
              <a:t>est un jardin d'agrément situé dans le </a:t>
            </a:r>
            <a:r>
              <a:rPr lang="fr-FR" sz="2800" dirty="0" smtClean="0">
                <a:solidFill>
                  <a:schemeClr val="tx1"/>
                </a:solidFill>
                <a:hlinkClick r:id="rId2" tooltip="8e arrondissement de Paris"/>
              </a:rPr>
              <a:t>VIIIe</a:t>
            </a:r>
            <a:r>
              <a:rPr lang="fr-FR" sz="2800" dirty="0" smtClean="0">
                <a:solidFill>
                  <a:schemeClr val="tx1"/>
                </a:solidFill>
              </a:rPr>
              <a:t> arrondissement de </a:t>
            </a:r>
            <a:r>
              <a:rPr lang="fr-FR" sz="2800" dirty="0" smtClean="0">
                <a:solidFill>
                  <a:schemeClr val="tx1"/>
                </a:solidFill>
                <a:hlinkClick r:id="rId3" tooltip="Paris"/>
              </a:rPr>
              <a:t>Paris</a:t>
            </a:r>
            <a:r>
              <a:rPr lang="fr-FR" sz="2800" dirty="0" smtClean="0">
                <a:solidFill>
                  <a:schemeClr val="tx1"/>
                </a:solidFill>
              </a:rPr>
              <a:t> le jardin le plus aristocratique de Paris, entouré d'une grille et de riches hôtels privés</a:t>
            </a:r>
            <a:r>
              <a:rPr lang="fr-FR" dirty="0" smtClean="0"/>
              <a:t>.</a:t>
            </a:r>
          </a:p>
          <a:p>
            <a:pPr algn="l">
              <a:lnSpc>
                <a:spcPct val="80000"/>
              </a:lnSpc>
              <a:buFont typeface="Arial" charset="0"/>
              <a:buChar char="•"/>
            </a:pPr>
            <a:r>
              <a:rPr lang="fr-FR" sz="2800" dirty="0" smtClean="0">
                <a:solidFill>
                  <a:schemeClr val="tx1"/>
                </a:solidFill>
              </a:rPr>
              <a:t>Le parc fait 1 km de circonférence et 8,2 ha. Il est le lieu de prédilection de nombreux adeptes parisiens de course à pied. Un tour complet de parc mesure exactement 1107 mètres</a:t>
            </a:r>
          </a:p>
          <a:p>
            <a:pPr algn="l">
              <a:lnSpc>
                <a:spcPct val="80000"/>
              </a:lnSpc>
              <a:buFont typeface="Arial" charset="0"/>
              <a:buChar char="•"/>
            </a:pPr>
            <a:r>
              <a:rPr lang="fr-FR" sz="2800" dirty="0" smtClean="0">
                <a:solidFill>
                  <a:schemeClr val="tx1"/>
                </a:solidFill>
              </a:rPr>
              <a:t>*</a:t>
            </a:r>
            <a:r>
              <a:rPr lang="fr-FR" sz="2800" dirty="0" smtClean="0">
                <a:solidFill>
                  <a:schemeClr val="tx1"/>
                </a:solidFill>
              </a:rPr>
              <a:t> Ce site est desservi par la </a:t>
            </a:r>
            <a:r>
              <a:rPr lang="fr-FR" dirty="0" smtClean="0">
                <a:hlinkClick r:id="rId4" tooltip="Liste des stations du métro de Paris"/>
              </a:rPr>
              <a:t>station de métro</a:t>
            </a:r>
            <a:r>
              <a:rPr lang="fr-FR" dirty="0" smtClean="0"/>
              <a:t> : </a:t>
            </a:r>
            <a:r>
              <a:rPr lang="fr-FR" i="1" dirty="0" smtClean="0">
                <a:hlinkClick r:id="rId5" tooltip="Monceau (métro de Paris)"/>
              </a:rPr>
              <a:t>Monceau</a:t>
            </a:r>
            <a:r>
              <a:rPr lang="fr-FR" dirty="0" smtClean="0"/>
              <a:t>.</a:t>
            </a:r>
            <a:endParaRPr lang="fr-FR"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5800" y="357167"/>
            <a:ext cx="7772400" cy="1214445"/>
          </a:xfrm>
        </p:spPr>
        <p:txBody>
          <a:bodyPr>
            <a:normAutofit fontScale="90000"/>
          </a:bodyPr>
          <a:lstStyle/>
          <a:p>
            <a:r>
              <a:rPr lang="fr-FR" b="1" dirty="0" smtClean="0">
                <a:solidFill>
                  <a:schemeClr val="tx1"/>
                </a:solidFill>
              </a:rPr>
              <a:t>2/ l historique de parc </a:t>
            </a:r>
            <a:br>
              <a:rPr lang="fr-FR" b="1" dirty="0" smtClean="0">
                <a:solidFill>
                  <a:schemeClr val="tx1"/>
                </a:solidFill>
              </a:rPr>
            </a:br>
            <a:endParaRPr lang="fr-FR" dirty="0"/>
          </a:p>
        </p:txBody>
      </p:sp>
      <p:sp>
        <p:nvSpPr>
          <p:cNvPr id="3" name="Sous-titre 2"/>
          <p:cNvSpPr>
            <a:spLocks noGrp="1"/>
          </p:cNvSpPr>
          <p:nvPr>
            <p:ph type="subTitle" idx="1"/>
          </p:nvPr>
        </p:nvSpPr>
        <p:spPr>
          <a:xfrm>
            <a:off x="571472" y="1000108"/>
            <a:ext cx="7200928" cy="5643602"/>
          </a:xfrm>
        </p:spPr>
        <p:txBody>
          <a:bodyPr>
            <a:noAutofit/>
          </a:bodyPr>
          <a:lstStyle/>
          <a:p>
            <a:pPr algn="l"/>
            <a:r>
              <a:rPr lang="fr-FR" sz="2800" dirty="0" smtClean="0">
                <a:solidFill>
                  <a:schemeClr val="tx1"/>
                </a:solidFill>
              </a:rPr>
              <a:t>1/En</a:t>
            </a:r>
            <a:r>
              <a:rPr lang="fr-FR" sz="2800" dirty="0" smtClean="0"/>
              <a:t> </a:t>
            </a:r>
            <a:r>
              <a:rPr lang="fr-FR" sz="2800" dirty="0" smtClean="0">
                <a:solidFill>
                  <a:schemeClr val="accent2"/>
                </a:solidFill>
              </a:rPr>
              <a:t>1769</a:t>
            </a:r>
            <a:r>
              <a:rPr lang="fr-FR" sz="2800" dirty="0" smtClean="0">
                <a:solidFill>
                  <a:schemeClr val="tx1"/>
                </a:solidFill>
              </a:rPr>
              <a:t>, le duc de Chartres achète un terrain d'un hectare au niveau de la rue de Courcelles.</a:t>
            </a:r>
          </a:p>
          <a:p>
            <a:pPr algn="l"/>
            <a:r>
              <a:rPr lang="fr-FR" sz="2800" dirty="0" smtClean="0">
                <a:solidFill>
                  <a:schemeClr val="tx1"/>
                </a:solidFill>
              </a:rPr>
              <a:t>*Entre</a:t>
            </a:r>
            <a:r>
              <a:rPr lang="fr-FR" sz="2800" dirty="0" smtClean="0"/>
              <a:t> </a:t>
            </a:r>
            <a:r>
              <a:rPr lang="fr-FR" sz="2800" dirty="0" smtClean="0">
                <a:solidFill>
                  <a:schemeClr val="accent2"/>
                </a:solidFill>
              </a:rPr>
              <a:t>1773</a:t>
            </a:r>
            <a:r>
              <a:rPr lang="fr-FR" sz="2800" dirty="0" smtClean="0"/>
              <a:t> </a:t>
            </a:r>
            <a:r>
              <a:rPr lang="fr-FR" sz="2800" dirty="0" smtClean="0">
                <a:solidFill>
                  <a:schemeClr val="tx1"/>
                </a:solidFill>
              </a:rPr>
              <a:t>et</a:t>
            </a:r>
            <a:r>
              <a:rPr lang="fr-FR" sz="2800" dirty="0" smtClean="0"/>
              <a:t> </a:t>
            </a:r>
            <a:r>
              <a:rPr lang="fr-FR" sz="2800" dirty="0" smtClean="0">
                <a:solidFill>
                  <a:schemeClr val="accent2"/>
                </a:solidFill>
              </a:rPr>
              <a:t>1778</a:t>
            </a:r>
            <a:r>
              <a:rPr lang="fr-FR" sz="2800" dirty="0" smtClean="0">
                <a:solidFill>
                  <a:schemeClr val="tx1"/>
                </a:solidFill>
              </a:rPr>
              <a:t>, il parvient à constituer un domaine de </a:t>
            </a:r>
            <a:r>
              <a:rPr lang="fr-FR" sz="2800" dirty="0" smtClean="0">
                <a:solidFill>
                  <a:schemeClr val="accent2"/>
                </a:solidFill>
              </a:rPr>
              <a:t>12 hectares</a:t>
            </a:r>
            <a:r>
              <a:rPr lang="fr-FR" sz="2800" dirty="0" smtClean="0"/>
              <a:t> </a:t>
            </a:r>
            <a:r>
              <a:rPr lang="fr-FR" sz="2800" dirty="0" smtClean="0">
                <a:solidFill>
                  <a:schemeClr val="tx1"/>
                </a:solidFill>
              </a:rPr>
              <a:t>par des achats successifs.</a:t>
            </a:r>
          </a:p>
          <a:p>
            <a:pPr algn="l"/>
            <a:r>
              <a:rPr lang="fr-FR" sz="2800" dirty="0" smtClean="0">
                <a:solidFill>
                  <a:schemeClr val="tx1"/>
                </a:solidFill>
                <a:hlinkClick r:id="rId2" tooltip="Claude Monet"/>
              </a:rPr>
              <a:t>*</a:t>
            </a:r>
            <a:r>
              <a:rPr lang="fr-FR" sz="2800" dirty="0" smtClean="0">
                <a:solidFill>
                  <a:schemeClr val="accent2"/>
                </a:solidFill>
                <a:hlinkClick r:id="rId2" tooltip="Claude Monet"/>
              </a:rPr>
              <a:t>Claude Monet</a:t>
            </a:r>
            <a:r>
              <a:rPr lang="fr-FR" sz="2800" dirty="0" smtClean="0">
                <a:solidFill>
                  <a:schemeClr val="accent2"/>
                </a:solidFill>
              </a:rPr>
              <a:t> </a:t>
            </a:r>
            <a:r>
              <a:rPr lang="fr-FR" sz="2800" dirty="0" smtClean="0"/>
              <a:t>a fait un tableau du parc en </a:t>
            </a:r>
            <a:r>
              <a:rPr lang="fr-FR" sz="2800" dirty="0" smtClean="0">
                <a:hlinkClick r:id="rId3" tooltip="1876"/>
              </a:rPr>
              <a:t>1876</a:t>
            </a:r>
            <a:endParaRPr lang="fr-FR" sz="2800" dirty="0" smtClean="0">
              <a:solidFill>
                <a:schemeClr val="tx1"/>
              </a:solidFill>
            </a:endParaRPr>
          </a:p>
          <a:p>
            <a:pPr algn="l"/>
            <a:r>
              <a:rPr lang="fr-FR" sz="2400" dirty="0" smtClean="0">
                <a:solidFill>
                  <a:schemeClr val="tx1"/>
                </a:solidFill>
              </a:rPr>
              <a:t>*</a:t>
            </a:r>
            <a:r>
              <a:rPr lang="fr-FR" sz="2400" dirty="0" smtClean="0">
                <a:solidFill>
                  <a:schemeClr val="tx1"/>
                </a:solidFill>
              </a:rPr>
              <a:t> Il le confie au dessinateur Carmontelle qui aménage des points de vue et une rivière pour élaborer ce que les parisiens ont alors appelé </a:t>
            </a:r>
            <a:r>
              <a:rPr lang="fr-FR" sz="2400" dirty="0" smtClean="0">
                <a:solidFill>
                  <a:schemeClr val="accent2"/>
                </a:solidFill>
              </a:rPr>
              <a:t>"la folie de</a:t>
            </a:r>
            <a:r>
              <a:rPr lang="fr-FR" sz="2400" dirty="0" smtClean="0"/>
              <a:t> </a:t>
            </a:r>
            <a:r>
              <a:rPr lang="fr-FR" sz="2400" dirty="0" smtClean="0">
                <a:solidFill>
                  <a:schemeClr val="accent2"/>
                </a:solidFill>
              </a:rPr>
              <a:t>Chartres".</a:t>
            </a:r>
            <a:r>
              <a:rPr lang="fr-FR" sz="2400" dirty="0" smtClean="0"/>
              <a:t> </a:t>
            </a:r>
            <a:r>
              <a:rPr lang="fr-FR" sz="2400" dirty="0" smtClean="0">
                <a:solidFill>
                  <a:schemeClr val="tx1"/>
                </a:solidFill>
              </a:rPr>
              <a:t>On y trouve évoqué par de petites constructions de faux vestiges d'un temple de Mars, un minaret, un moulin hollandais, une naumachie dans le bassin ovale et une pyramide égyptienne !</a:t>
            </a:r>
            <a:endParaRPr lang="fr-FR" sz="2400" dirty="0">
              <a:solidFill>
                <a:schemeClr val="tx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214282" y="285729"/>
            <a:ext cx="8243918" cy="3786214"/>
          </a:xfrm>
        </p:spPr>
        <p:txBody>
          <a:bodyPr>
            <a:normAutofit fontScale="90000"/>
          </a:bodyPr>
          <a:lstStyle/>
          <a:p>
            <a:pPr algn="l"/>
            <a:r>
              <a:rPr lang="fr-FR" sz="2800" dirty="0" smtClean="0"/>
              <a:t>2/En </a:t>
            </a:r>
            <a:r>
              <a:rPr lang="fr-FR" sz="2800" dirty="0" smtClean="0">
                <a:solidFill>
                  <a:schemeClr val="accent2"/>
                </a:solidFill>
              </a:rPr>
              <a:t>1793</a:t>
            </a:r>
            <a:r>
              <a:rPr lang="fr-FR" sz="2800" dirty="0" smtClean="0"/>
              <a:t>, pendant la Révolution Française, le parc devient un jardin à l'anglaise est confisqué et devient bien national il redevient propriété de la famille d'Orléans sous la </a:t>
            </a:r>
            <a:r>
              <a:rPr lang="fr-FR" sz="2800" dirty="0" smtClean="0">
                <a:hlinkClick r:id="rId2" tooltip="Restauration française"/>
              </a:rPr>
              <a:t>Restauration</a:t>
            </a:r>
            <a:r>
              <a:rPr lang="fr-FR" sz="2800" dirty="0" smtClean="0"/>
              <a:t>. sur les dessins de Carmontelle qui s'inspira des jardins à l'anglaise et voulut créer &lt;&lt;un jardin pittoresque, un pays d'illusions&gt;&gt; avec du gazon, des arbres</a:t>
            </a:r>
            <a:br>
              <a:rPr lang="fr-FR" sz="2800" dirty="0" smtClean="0"/>
            </a:br>
            <a:r>
              <a:rPr lang="fr-FR" sz="2800" dirty="0" smtClean="0"/>
              <a:t>*</a:t>
            </a:r>
            <a:r>
              <a:rPr lang="fr-FR" sz="2800" dirty="0" smtClean="0"/>
              <a:t> La nouvelle enceinte de Paris dite des </a:t>
            </a:r>
            <a:r>
              <a:rPr lang="fr-FR" sz="2800" dirty="0" smtClean="0">
                <a:solidFill>
                  <a:schemeClr val="accent2"/>
                </a:solidFill>
              </a:rPr>
              <a:t>"Fermiers Généraux"</a:t>
            </a:r>
            <a:r>
              <a:rPr lang="fr-FR" sz="2800" dirty="0" smtClean="0"/>
              <a:t> longe le jardin. Il ne reste de cette enceinte que la rotonde construite par Claude Nicolas Ledoux située boulevard de Courcelles Le jardin devient un lieu de bal, de fête. </a:t>
            </a:r>
            <a:br>
              <a:rPr lang="fr-FR" sz="2800" dirty="0" smtClean="0"/>
            </a:br>
            <a:r>
              <a:rPr lang="fr-FR" sz="2800" dirty="0" smtClean="0"/>
              <a:t> </a:t>
            </a:r>
            <a:br>
              <a:rPr lang="fr-FR" sz="2800" dirty="0" smtClean="0"/>
            </a:br>
            <a:endParaRPr lang="fr-FR" sz="2800" dirty="0"/>
          </a:p>
        </p:txBody>
      </p:sp>
      <p:sp>
        <p:nvSpPr>
          <p:cNvPr id="3" name="Sous-titre 2"/>
          <p:cNvSpPr>
            <a:spLocks noGrp="1"/>
          </p:cNvSpPr>
          <p:nvPr>
            <p:ph type="subTitle" idx="1"/>
          </p:nvPr>
        </p:nvSpPr>
        <p:spPr>
          <a:xfrm>
            <a:off x="214282" y="3857628"/>
            <a:ext cx="7558118" cy="2500330"/>
          </a:xfrm>
        </p:spPr>
        <p:txBody>
          <a:bodyPr>
            <a:normAutofit/>
          </a:bodyPr>
          <a:lstStyle/>
          <a:p>
            <a:pPr algn="l"/>
            <a:r>
              <a:rPr lang="fr-FR" sz="2800" dirty="0" smtClean="0">
                <a:solidFill>
                  <a:schemeClr val="tx1"/>
                </a:solidFill>
              </a:rPr>
              <a:t>* le </a:t>
            </a:r>
            <a:r>
              <a:rPr lang="fr-FR" sz="2800" dirty="0" smtClean="0">
                <a:solidFill>
                  <a:schemeClr val="accent2"/>
                </a:solidFill>
              </a:rPr>
              <a:t>22</a:t>
            </a:r>
            <a:r>
              <a:rPr lang="fr-FR" sz="2800" dirty="0" smtClean="0"/>
              <a:t> </a:t>
            </a:r>
            <a:r>
              <a:rPr lang="fr-FR" sz="2800" dirty="0" smtClean="0">
                <a:solidFill>
                  <a:schemeClr val="accent2"/>
                </a:solidFill>
              </a:rPr>
              <a:t>Octobre 1797</a:t>
            </a:r>
            <a:r>
              <a:rPr lang="fr-FR" sz="2800" dirty="0" smtClean="0">
                <a:solidFill>
                  <a:schemeClr val="tx1"/>
                </a:solidFill>
              </a:rPr>
              <a:t>, André Jacques Garnerin  saute depuis une montgolfière et atterrit devant une foule nombreuse persuadée qu’il allait très certainement se rompre le cou</a:t>
            </a:r>
            <a:endParaRPr lang="fr-FR" sz="2800" dirty="0">
              <a:solidFill>
                <a:schemeClr val="tx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214282" y="571481"/>
            <a:ext cx="8243918" cy="1428759"/>
          </a:xfrm>
        </p:spPr>
        <p:txBody>
          <a:bodyPr>
            <a:normAutofit/>
          </a:bodyPr>
          <a:lstStyle/>
          <a:p>
            <a:pPr algn="l"/>
            <a:r>
              <a:rPr lang="fr-FR" sz="2800" dirty="0" smtClean="0"/>
              <a:t>3/ En </a:t>
            </a:r>
            <a:r>
              <a:rPr lang="fr-FR" sz="2800" dirty="0" smtClean="0">
                <a:solidFill>
                  <a:schemeClr val="accent2"/>
                </a:solidFill>
              </a:rPr>
              <a:t>1860</a:t>
            </a:r>
            <a:r>
              <a:rPr lang="fr-FR" sz="2800" dirty="0" smtClean="0"/>
              <a:t>, la ville de Paris achète le jardin. Les frères Pereire réalisent une vaste opération immobilière sur la moitié du jardin.</a:t>
            </a:r>
            <a:endParaRPr lang="fr-FR" sz="2800" dirty="0"/>
          </a:p>
        </p:txBody>
      </p:sp>
      <p:sp>
        <p:nvSpPr>
          <p:cNvPr id="3" name="Sous-titre 2"/>
          <p:cNvSpPr>
            <a:spLocks noGrp="1"/>
          </p:cNvSpPr>
          <p:nvPr>
            <p:ph type="subTitle" idx="1"/>
          </p:nvPr>
        </p:nvSpPr>
        <p:spPr>
          <a:xfrm>
            <a:off x="285720" y="2214554"/>
            <a:ext cx="7486680" cy="4357718"/>
          </a:xfrm>
        </p:spPr>
        <p:txBody>
          <a:bodyPr>
            <a:noAutofit/>
          </a:bodyPr>
          <a:lstStyle/>
          <a:p>
            <a:pPr algn="l"/>
            <a:r>
              <a:rPr lang="fr-FR" sz="2800" dirty="0" smtClean="0">
                <a:solidFill>
                  <a:schemeClr val="tx1"/>
                </a:solidFill>
              </a:rPr>
              <a:t>*L'autre moitié devient un jardin public grâce au préfet Haussmann et à son ingénieur Alphand. Le jardin est inauguré dans sa configuration actuelle par l'empereur Napoléon III</a:t>
            </a:r>
          </a:p>
          <a:p>
            <a:pPr algn="l"/>
            <a:r>
              <a:rPr lang="fr-FR" sz="2800" dirty="0" smtClean="0">
                <a:solidFill>
                  <a:schemeClr val="tx1"/>
                </a:solidFill>
              </a:rPr>
              <a:t>*</a:t>
            </a:r>
            <a:r>
              <a:rPr lang="fr-FR" sz="2800" dirty="0" smtClean="0">
                <a:solidFill>
                  <a:schemeClr val="tx1"/>
                </a:solidFill>
              </a:rPr>
              <a:t> le </a:t>
            </a:r>
            <a:r>
              <a:rPr lang="fr-FR" sz="2800" dirty="0" smtClean="0">
                <a:solidFill>
                  <a:schemeClr val="accent2"/>
                </a:solidFill>
              </a:rPr>
              <a:t>13 Août 1861</a:t>
            </a:r>
            <a:r>
              <a:rPr lang="fr-FR" sz="2800" dirty="0" smtClean="0">
                <a:solidFill>
                  <a:schemeClr val="tx1"/>
                </a:solidFill>
              </a:rPr>
              <a:t>. Depuis seul des statues ont été rajoutées :  Guy de Maupassant par le sculpteur Varlet, Ambroise Thomas par Alexandre Falguière, Frédéric Chopin par Jacques Froment Thomas, Charles Gounod par Antonin Mercié, Edouard Pailleron par Léopold Bernstamm. </a:t>
            </a:r>
            <a:endParaRPr lang="fr-FR" sz="2800" dirty="0">
              <a:solidFill>
                <a:schemeClr val="tx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5720" y="1500174"/>
            <a:ext cx="8429684" cy="1815882"/>
          </a:xfrm>
          <a:prstGeom prst="rect">
            <a:avLst/>
          </a:prstGeom>
        </p:spPr>
        <p:txBody>
          <a:bodyPr wrap="square">
            <a:spAutoFit/>
          </a:bodyPr>
          <a:lstStyle/>
          <a:p>
            <a:r>
              <a:rPr lang="fr-FR" sz="2800" dirty="0" smtClean="0"/>
              <a:t>*On trouve deux beaux musées parmi les immeubles qui encadrent le jardin : le musée Cernuschi consacré à l'art asiatique et le Musée Nissim de Camondo qui possède une merveilleuse collection de meubles du </a:t>
            </a:r>
            <a:r>
              <a:rPr lang="fr-FR" sz="2800" dirty="0" smtClean="0">
                <a:solidFill>
                  <a:schemeClr val="accent2"/>
                </a:solidFill>
              </a:rPr>
              <a:t>18ème siècle </a:t>
            </a:r>
            <a:endParaRPr lang="fr-FR" sz="2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5800" y="428605"/>
            <a:ext cx="7772400" cy="785817"/>
          </a:xfrm>
        </p:spPr>
        <p:txBody>
          <a:bodyPr>
            <a:normAutofit fontScale="90000"/>
          </a:bodyPr>
          <a:lstStyle/>
          <a:p>
            <a:r>
              <a:rPr lang="fr-FR" b="1" dirty="0" smtClean="0">
                <a:solidFill>
                  <a:schemeClr val="tx1"/>
                </a:solidFill>
              </a:rPr>
              <a:t>3/ les réseaux routiers </a:t>
            </a:r>
            <a:br>
              <a:rPr lang="fr-FR" b="1" dirty="0" smtClean="0">
                <a:solidFill>
                  <a:schemeClr val="tx1"/>
                </a:solidFill>
              </a:rPr>
            </a:br>
            <a:endParaRPr lang="fr-FR" dirty="0"/>
          </a:p>
        </p:txBody>
      </p:sp>
      <p:sp>
        <p:nvSpPr>
          <p:cNvPr id="3" name="Sous-titre 2"/>
          <p:cNvSpPr>
            <a:spLocks noGrp="1"/>
          </p:cNvSpPr>
          <p:nvPr>
            <p:ph type="subTitle" idx="1"/>
          </p:nvPr>
        </p:nvSpPr>
        <p:spPr>
          <a:xfrm>
            <a:off x="500034" y="571480"/>
            <a:ext cx="7472370" cy="5786478"/>
          </a:xfrm>
        </p:spPr>
        <p:txBody>
          <a:bodyPr>
            <a:noAutofit/>
          </a:bodyPr>
          <a:lstStyle/>
          <a:p>
            <a:pPr algn="l"/>
            <a:r>
              <a:rPr lang="fr-FR" sz="2800" dirty="0" smtClean="0">
                <a:solidFill>
                  <a:schemeClr val="tx1"/>
                </a:solidFill>
              </a:rPr>
              <a:t>Le parc Monceau, entouré d'une grille et de riches hôtels privés, a quatre entrées</a:t>
            </a:r>
          </a:p>
          <a:p>
            <a:pPr algn="l"/>
            <a:r>
              <a:rPr lang="fr-FR" sz="2800" dirty="0" smtClean="0">
                <a:solidFill>
                  <a:schemeClr val="tx1"/>
                </a:solidFill>
              </a:rPr>
              <a:t>*La rue de Phalsbourg, au SUD, relie la place Malesherbes au boulevard de Courcelles dont la principale est celle du (nO 33), au N. (métro Monceau, ligne 2). et à l'entrée Principale du parc Monceau.</a:t>
            </a:r>
          </a:p>
          <a:p>
            <a:pPr algn="l"/>
            <a:r>
              <a:rPr lang="fr-FR" sz="2800" dirty="0" smtClean="0">
                <a:solidFill>
                  <a:schemeClr val="tx1"/>
                </a:solidFill>
              </a:rPr>
              <a:t>*Les trois autres entrées sont formées par </a:t>
            </a:r>
            <a:r>
              <a:rPr lang="fr-FR" sz="2800" dirty="0" smtClean="0">
                <a:solidFill>
                  <a:schemeClr val="accent1"/>
                </a:solidFill>
              </a:rPr>
              <a:t>l'avenue Van Dyck (O.), l'avenue </a:t>
            </a:r>
            <a:r>
              <a:rPr lang="fr-FR" sz="2800" dirty="0" err="1" smtClean="0">
                <a:solidFill>
                  <a:schemeClr val="accent1"/>
                </a:solidFill>
              </a:rPr>
              <a:t>Ruysdaël</a:t>
            </a:r>
            <a:r>
              <a:rPr lang="fr-FR" sz="2800" dirty="0" smtClean="0">
                <a:solidFill>
                  <a:schemeClr val="accent1"/>
                </a:solidFill>
              </a:rPr>
              <a:t> (S.) et l'avenue Vélasquez (E.)</a:t>
            </a:r>
            <a:r>
              <a:rPr lang="fr-FR" sz="2800" dirty="0" smtClean="0">
                <a:hlinkClick r:id="rId2" tooltip="Rue Rembrandt"/>
              </a:rPr>
              <a:t> rue Rembrandt</a:t>
            </a:r>
            <a:r>
              <a:rPr lang="fr-FR" sz="2800" dirty="0" smtClean="0"/>
              <a:t>, </a:t>
            </a:r>
            <a:r>
              <a:rPr lang="fr-FR" sz="2800" dirty="0" smtClean="0">
                <a:hlinkClick r:id="rId3" tooltip="Rue Murillo"/>
              </a:rPr>
              <a:t>rue Murillo</a:t>
            </a:r>
            <a:r>
              <a:rPr lang="fr-FR" sz="2800" dirty="0" smtClean="0">
                <a:solidFill>
                  <a:schemeClr val="tx1"/>
                </a:solidFill>
              </a:rPr>
              <a:t>.</a:t>
            </a:r>
            <a:r>
              <a:rPr lang="fr-FR" sz="2800" dirty="0" smtClean="0"/>
              <a:t> </a:t>
            </a:r>
            <a:r>
              <a:rPr lang="fr-FR" sz="2800" dirty="0" smtClean="0">
                <a:solidFill>
                  <a:schemeClr val="tx1"/>
                </a:solidFill>
              </a:rPr>
              <a:t>La plupart de ces voies portent des noms de grands peintres du</a:t>
            </a:r>
            <a:r>
              <a:rPr lang="fr-FR" sz="2800" dirty="0" smtClean="0"/>
              <a:t> </a:t>
            </a:r>
            <a:r>
              <a:rPr lang="fr-FR" sz="2800" dirty="0" smtClean="0">
                <a:hlinkClick r:id="rId4" tooltip="XVIIe siècle"/>
              </a:rPr>
              <a:t>XVIIe siècle</a:t>
            </a:r>
            <a:r>
              <a:rPr lang="fr-FR" sz="2800" dirty="0" smtClean="0"/>
              <a:t> </a:t>
            </a:r>
            <a:r>
              <a:rPr lang="fr-FR" sz="2800" dirty="0" smtClean="0">
                <a:solidFill>
                  <a:schemeClr val="tx1"/>
                </a:solidFill>
              </a:rPr>
              <a:t> Les quatre grilles ont été dessinées par Davioud.</a:t>
            </a:r>
            <a:endParaRPr lang="fr-FR" sz="2800" dirty="0">
              <a:solidFill>
                <a:schemeClr val="tx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noAutofit/>
          </a:bodyPr>
          <a:lstStyle/>
          <a:p>
            <a:r>
              <a:rPr lang="fr-FR" sz="2800" dirty="0" smtClean="0"/>
              <a:t>Le parc Monceau est ainsi appelé du nom d'un village (ci-dessus) à proximité duquel a été créé; et fut planté en 1778 par Philippe d'Orléans, duc de Chartres (le père de Louis-Philippe), sur les dessins de Carmontelle qui s'inspira des jardins à l'anglaise et voulut créer « un jardin pittoresque, un pays d'illusions</a:t>
            </a:r>
            <a:endParaRPr lang="fr-FR" sz="2800" dirty="0"/>
          </a:p>
        </p:txBody>
      </p:sp>
      <p:sp>
        <p:nvSpPr>
          <p:cNvPr id="3" name="Sous-titre 2"/>
          <p:cNvSpPr>
            <a:spLocks noGrp="1"/>
          </p:cNvSpPr>
          <p:nvPr>
            <p:ph type="subTitle" idx="1"/>
          </p:nvPr>
        </p:nvSpPr>
        <p:spPr>
          <a:xfrm>
            <a:off x="1371600" y="4643446"/>
            <a:ext cx="6400800" cy="995354"/>
          </a:xfrm>
        </p:spPr>
        <p:txBody>
          <a:bodyPr/>
          <a:lstStyle/>
          <a:p>
            <a:endParaRPr lang="fr-F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endParaRPr lang="fr-FR" dirty="0"/>
          </a:p>
        </p:txBody>
      </p:sp>
      <p:sp>
        <p:nvSpPr>
          <p:cNvPr id="3" name="Sous-titre 2"/>
          <p:cNvSpPr>
            <a:spLocks noGrp="1"/>
          </p:cNvSpPr>
          <p:nvPr>
            <p:ph type="subTitle" idx="1"/>
          </p:nvPr>
        </p:nvSpPr>
        <p:spPr/>
        <p:txBody>
          <a:bodyPr/>
          <a:lstStyle/>
          <a:p>
            <a:endParaRPr lang="fr-FR"/>
          </a:p>
        </p:txBody>
      </p:sp>
    </p:spTree>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TotalTime>
  <Words>596</Words>
  <Application>Microsoft Office PowerPoint</Application>
  <PresentationFormat>Affichage à l'écran (4:3)</PresentationFormat>
  <Paragraphs>26</Paragraphs>
  <Slides>10</Slides>
  <Notes>0</Notes>
  <HiddenSlides>0</HiddenSlides>
  <MMClips>0</MMClips>
  <ScaleCrop>false</ScaleCrop>
  <HeadingPairs>
    <vt:vector size="4" baseType="variant">
      <vt:variant>
        <vt:lpstr>Thème</vt:lpstr>
      </vt:variant>
      <vt:variant>
        <vt:i4>1</vt:i4>
      </vt:variant>
      <vt:variant>
        <vt:lpstr>Titres des diapositives</vt:lpstr>
      </vt:variant>
      <vt:variant>
        <vt:i4>10</vt:i4>
      </vt:variant>
    </vt:vector>
  </HeadingPairs>
  <TitlesOfParts>
    <vt:vector size="11" baseType="lpstr">
      <vt:lpstr>Thème Office</vt:lpstr>
      <vt:lpstr>Le parc monceau paris  Plan de travail: </vt:lpstr>
      <vt:lpstr>1/ présentation </vt:lpstr>
      <vt:lpstr>2/ l historique de parc  </vt:lpstr>
      <vt:lpstr>2/En 1793, pendant la Révolution Française, le parc devient un jardin à l'anglaise est confisqué et devient bien national il redevient propriété de la famille d'Orléans sous la Restauration. sur les dessins de Carmontelle qui s'inspira des jardins à l'anglaise et voulut créer &lt;&lt;un jardin pittoresque, un pays d'illusions&gt;&gt; avec du gazon, des arbres * La nouvelle enceinte de Paris dite des "Fermiers Généraux" longe le jardin. Il ne reste de cette enceinte que la rotonde construite par Claude Nicolas Ledoux située boulevard de Courcelles Le jardin devient un lieu de bal, de fête.    </vt:lpstr>
      <vt:lpstr>3/ En 1860, la ville de Paris achète le jardin. Les frères Pereire réalisent une vaste opération immobilière sur la moitié du jardin.</vt:lpstr>
      <vt:lpstr>Diapositive 6</vt:lpstr>
      <vt:lpstr>3/ les réseaux routiers  </vt:lpstr>
      <vt:lpstr>Le parc Monceau est ainsi appelé du nom d'un village (ci-dessus) à proximité duquel a été créé; et fut planté en 1778 par Philippe d'Orléans, duc de Chartres (le père de Louis-Philippe), sur les dessins de Carmontelle qui s'inspira des jardins à l'anglaise et voulut créer « un jardin pittoresque, un pays d'illusions</vt:lpstr>
      <vt:lpstr>Diapositive 9</vt:lpstr>
      <vt:lpstr>Diapositive 10</vt:lpstr>
    </vt:vector>
  </TitlesOfParts>
  <Company>U-M-C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 parc monceau paris  Plan de travail: </dc:title>
  <dc:creator>Etudiant</dc:creator>
  <cp:lastModifiedBy>Etudiant</cp:lastModifiedBy>
  <cp:revision>10</cp:revision>
  <dcterms:created xsi:type="dcterms:W3CDTF">2010-03-03T08:58:11Z</dcterms:created>
  <dcterms:modified xsi:type="dcterms:W3CDTF">2010-03-03T09:31:01Z</dcterms:modified>
</cp:coreProperties>
</file>