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61" r:id="rId3"/>
    <p:sldId id="258" r:id="rId4"/>
    <p:sldId id="264" r:id="rId5"/>
    <p:sldId id="259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110610-5381-4B63-AB64-078719AA789C}" type="datetimeFigureOut">
              <a:rPr lang="fr-FR" smtClean="0"/>
              <a:pPr/>
              <a:t>17/06/2012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01BF07-63C4-492E-B838-EFDBD936A79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Bande perforée 3"/>
          <p:cNvSpPr/>
          <p:nvPr/>
        </p:nvSpPr>
        <p:spPr>
          <a:xfrm>
            <a:off x="571472" y="285728"/>
            <a:ext cx="7929618" cy="314327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L’evolution du glissement de la region de BOUGAA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LE SITE DE L’HOPITALE</a:t>
            </a:r>
          </a:p>
          <a:p>
            <a:pPr algn="ctr"/>
            <a:endParaRPr lang="fr-FR" sz="32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429132"/>
            <a:ext cx="5929322" cy="1428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bg2">
                    <a:lumMod val="50000"/>
                  </a:schemeClr>
                </a:solidFill>
              </a:rPr>
              <a:t>Suivi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 par: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PROFESSEUR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BENAZZOUZ </a:t>
            </a:r>
            <a:r>
              <a:rPr lang="en-US" sz="2800" b="1" dirty="0" err="1" smtClean="0">
                <a:solidFill>
                  <a:srgbClr val="FF0000"/>
                </a:solidFill>
              </a:rPr>
              <a:t>mohamed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taher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6000760" y="4071942"/>
            <a:ext cx="3143240" cy="22145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REALISER PAR :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IBROUCHENE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asma</a:t>
            </a:r>
            <a:endParaRPr lang="fr-FR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L’INTRODUCTION</a:t>
            </a:r>
            <a:endParaRPr lang="fr-F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85860"/>
            <a:ext cx="8329642" cy="50235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3200" b="1" dirty="0" smtClean="0"/>
              <a:t>La region de BOUGAA </a:t>
            </a:r>
            <a:r>
              <a:rPr lang="en-US" sz="3200" b="1" dirty="0" err="1" smtClean="0"/>
              <a:t>est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caracterisee</a:t>
            </a:r>
            <a:r>
              <a:rPr lang="en-US" sz="3200" b="1" dirty="0" smtClean="0"/>
              <a:t> par l’apparitions de nombreux glissement de terrain </a:t>
            </a:r>
            <a:r>
              <a:rPr lang="en-US" sz="3200" b="1" dirty="0" err="1" smtClean="0"/>
              <a:t>ces</a:t>
            </a:r>
            <a:r>
              <a:rPr lang="en-US" sz="3200" b="1" dirty="0" smtClean="0"/>
              <a:t> glissements </a:t>
            </a:r>
            <a:r>
              <a:rPr lang="en-US" sz="3200" b="1" dirty="0" err="1" smtClean="0"/>
              <a:t>peuvent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etre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liees</a:t>
            </a:r>
            <a:r>
              <a:rPr lang="en-US" sz="3200" b="1" dirty="0" smtClean="0"/>
              <a:t> a la nature </a:t>
            </a:r>
            <a:r>
              <a:rPr lang="en-US" sz="3200" b="1" dirty="0" err="1" smtClean="0"/>
              <a:t>lithologique</a:t>
            </a:r>
            <a:r>
              <a:rPr lang="en-US" sz="3200" b="1" dirty="0" smtClean="0"/>
              <a:t> , la circulation de l’ eau et la </a:t>
            </a:r>
            <a:r>
              <a:rPr lang="en-US" sz="3200" b="1" dirty="0" err="1" smtClean="0"/>
              <a:t>pente</a:t>
            </a:r>
            <a:r>
              <a:rPr lang="en-US" sz="3200" b="1" dirty="0" smtClean="0"/>
              <a:t> (20 a 35%) </a:t>
            </a:r>
            <a:r>
              <a:rPr lang="en-US" sz="3200" b="1" dirty="0" smtClean="0"/>
              <a:t>. </a:t>
            </a:r>
          </a:p>
          <a:p>
            <a:pPr algn="just">
              <a:buNone/>
            </a:pPr>
            <a:r>
              <a:rPr lang="en-US" sz="3200" b="1" dirty="0" smtClean="0"/>
              <a:t>Les glissements de terrain </a:t>
            </a:r>
            <a:r>
              <a:rPr lang="en-US" sz="3200" b="1" dirty="0" err="1" smtClean="0"/>
              <a:t>dans</a:t>
            </a:r>
            <a:r>
              <a:rPr lang="en-US" sz="3200" b="1" dirty="0" smtClean="0"/>
              <a:t> des zones urbaines sont souvent causes par des actions humaines .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002060"/>
                </a:solidFill>
              </a:rPr>
              <a:t>Climatologie</a:t>
            </a:r>
            <a:r>
              <a:rPr lang="en-US" sz="4000" dirty="0" smtClean="0">
                <a:solidFill>
                  <a:srgbClr val="002060"/>
                </a:solidFill>
              </a:rPr>
              <a:t> et </a:t>
            </a:r>
            <a:r>
              <a:rPr lang="en-US" sz="4000" dirty="0" err="1" smtClean="0">
                <a:solidFill>
                  <a:srgbClr val="002060"/>
                </a:solidFill>
              </a:rPr>
              <a:t>hydrologie</a:t>
            </a:r>
            <a:endParaRPr lang="fr-FR" sz="4000" dirty="0">
              <a:solidFill>
                <a:srgbClr val="00206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70916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-Un </a:t>
            </a:r>
            <a:r>
              <a:rPr lang="en-US" b="1" dirty="0" err="1" smtClean="0"/>
              <a:t>climat</a:t>
            </a:r>
            <a:r>
              <a:rPr lang="en-US" b="1" dirty="0" smtClean="0"/>
              <a:t> semi </a:t>
            </a:r>
            <a:r>
              <a:rPr lang="en-US" b="1" dirty="0" err="1" smtClean="0"/>
              <a:t>aride</a:t>
            </a:r>
            <a:r>
              <a:rPr lang="en-US" b="1" dirty="0" smtClean="0"/>
              <a:t> de precipitation de 450 et 550.</a:t>
            </a:r>
          </a:p>
          <a:p>
            <a:pPr>
              <a:buNone/>
            </a:pPr>
            <a:r>
              <a:rPr lang="en-US" b="1" dirty="0" smtClean="0"/>
              <a:t>-La region </a:t>
            </a:r>
            <a:r>
              <a:rPr lang="en-US" b="1" dirty="0" err="1" smtClean="0"/>
              <a:t>contient</a:t>
            </a:r>
            <a:r>
              <a:rPr lang="en-US" b="1" dirty="0" smtClean="0"/>
              <a:t> un </a:t>
            </a:r>
            <a:r>
              <a:rPr lang="en-US" b="1" dirty="0" err="1" smtClean="0"/>
              <a:t>reseau</a:t>
            </a:r>
            <a:r>
              <a:rPr lang="en-US" b="1" dirty="0" smtClean="0"/>
              <a:t> </a:t>
            </a:r>
            <a:r>
              <a:rPr lang="en-US" b="1" dirty="0" err="1" smtClean="0"/>
              <a:t>hydrographique</a:t>
            </a:r>
            <a:r>
              <a:rPr lang="en-US" b="1" dirty="0" smtClean="0"/>
              <a:t> dense a cause de la presence de </a:t>
            </a:r>
            <a:r>
              <a:rPr lang="en-US" b="1" dirty="0" err="1" smtClean="0"/>
              <a:t>plusieurs</a:t>
            </a:r>
            <a:r>
              <a:rPr lang="en-US" b="1" dirty="0" smtClean="0"/>
              <a:t> </a:t>
            </a:r>
            <a:r>
              <a:rPr lang="en-US" b="1" dirty="0" err="1" smtClean="0"/>
              <a:t>oueds</a:t>
            </a:r>
            <a:r>
              <a:rPr lang="en-US" b="1" dirty="0" smtClean="0"/>
              <a:t> ( SIDI ALI , KEF ANNSER , OUED GUTTAR </a:t>
            </a:r>
            <a:r>
              <a:rPr lang="en-US" dirty="0" smtClean="0"/>
              <a:t>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0" y="285728"/>
            <a:ext cx="914400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002060"/>
                </a:solidFill>
              </a:rPr>
              <a:t>glissement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</a:rPr>
              <a:t>dans</a:t>
            </a:r>
            <a:r>
              <a:rPr lang="en-US" sz="3200" b="1" dirty="0" smtClean="0">
                <a:solidFill>
                  <a:srgbClr val="002060"/>
                </a:solidFill>
              </a:rPr>
              <a:t> le site </a:t>
            </a:r>
            <a:r>
              <a:rPr lang="en-US" sz="3200" b="1" dirty="0" err="1" smtClean="0">
                <a:solidFill>
                  <a:srgbClr val="002060"/>
                </a:solidFill>
              </a:rPr>
              <a:t>l’hopitale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endParaRPr lang="fr-FR" sz="3200" b="1" dirty="0">
              <a:solidFill>
                <a:srgbClr val="002060"/>
              </a:solidFill>
            </a:endParaRPr>
          </a:p>
        </p:txBody>
      </p:sp>
      <p:pic>
        <p:nvPicPr>
          <p:cNvPr id="8" name="Picture 5" descr="C:\Users\ETSKMT\Desktop\master\DSCF7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714620"/>
            <a:ext cx="4214777" cy="3286124"/>
          </a:xfrm>
          <a:prstGeom prst="rect">
            <a:avLst/>
          </a:prstGeom>
          <a:noFill/>
        </p:spPr>
      </p:pic>
      <p:pic>
        <p:nvPicPr>
          <p:cNvPr id="9" name="Picture 3" descr="C:\Users\ETSKMT\Desktop\master\DSCF75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571876"/>
            <a:ext cx="3714744" cy="3286124"/>
          </a:xfrm>
          <a:prstGeom prst="rect">
            <a:avLst/>
          </a:prstGeom>
          <a:noFill/>
        </p:spPr>
      </p:pic>
      <p:pic>
        <p:nvPicPr>
          <p:cNvPr id="10" name="Picture 4" descr="C:\Users\ETSKMT\Desktop\master\DSCF75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71612"/>
            <a:ext cx="400049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TSKMT\Desktop\master\DSCF7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14884"/>
            <a:ext cx="3534267" cy="2143116"/>
          </a:xfrm>
          <a:prstGeom prst="rect">
            <a:avLst/>
          </a:prstGeom>
          <a:noFill/>
        </p:spPr>
      </p:pic>
      <p:pic>
        <p:nvPicPr>
          <p:cNvPr id="7" name="Picture 3" descr="C:\Users\ETSKMT\Desktop\master\DSCF75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357298"/>
            <a:ext cx="3786182" cy="3321843"/>
          </a:xfrm>
          <a:prstGeom prst="rect">
            <a:avLst/>
          </a:prstGeom>
          <a:noFill/>
        </p:spPr>
      </p:pic>
      <p:pic>
        <p:nvPicPr>
          <p:cNvPr id="9" name="Picture 4" descr="C:\Users\ETSKMT\Desktop\master\DSCF75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6049562" y="0"/>
            <a:ext cx="3170857" cy="2387074"/>
          </a:xfrm>
          <a:prstGeom prst="rect">
            <a:avLst/>
          </a:prstGeom>
          <a:noFill/>
        </p:spPr>
      </p:pic>
      <p:pic>
        <p:nvPicPr>
          <p:cNvPr id="10" name="Picture 2" descr="C:\Users\ETSKMT\Desktop\master\DSCF75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5" y="4357670"/>
            <a:ext cx="2928926" cy="2500330"/>
          </a:xfrm>
          <a:prstGeom prst="rect">
            <a:avLst/>
          </a:prstGeom>
          <a:noFill/>
        </p:spPr>
      </p:pic>
      <p:pic>
        <p:nvPicPr>
          <p:cNvPr id="1026" name="Picture 2" descr="C:\Users\ETSKMT\Desktop\master\DSCF75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547924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TSKMT\Desktop\master\DSCF75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142984"/>
            <a:ext cx="4286248" cy="3929090"/>
          </a:xfrm>
          <a:prstGeom prst="rect">
            <a:avLst/>
          </a:prstGeom>
          <a:noFill/>
        </p:spPr>
      </p:pic>
      <p:pic>
        <p:nvPicPr>
          <p:cNvPr id="3075" name="Picture 3" descr="C:\Users\ETSKMT\Desktop\master\DSCF7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2984"/>
            <a:ext cx="4143372" cy="3929090"/>
          </a:xfrm>
          <a:prstGeom prst="rect">
            <a:avLst/>
          </a:prstGeom>
          <a:noFill/>
        </p:spPr>
      </p:pic>
      <p:sp>
        <p:nvSpPr>
          <p:cNvPr id="4" name="Ellipse 3"/>
          <p:cNvSpPr/>
          <p:nvPr/>
        </p:nvSpPr>
        <p:spPr>
          <a:xfrm>
            <a:off x="5500694" y="5286388"/>
            <a:ext cx="3143272" cy="128588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2006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57158" y="5357826"/>
            <a:ext cx="3214710" cy="114300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2012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6" name="Forme libre 5"/>
          <p:cNvSpPr/>
          <p:nvPr/>
        </p:nvSpPr>
        <p:spPr>
          <a:xfrm>
            <a:off x="6471138" y="2604034"/>
            <a:ext cx="1477108" cy="279843"/>
          </a:xfrm>
          <a:custGeom>
            <a:avLst/>
            <a:gdLst>
              <a:gd name="connsiteX0" fmla="*/ 0 w 1477108"/>
              <a:gd name="connsiteY0" fmla="*/ 279843 h 279843"/>
              <a:gd name="connsiteX1" fmla="*/ 70339 w 1477108"/>
              <a:gd name="connsiteY1" fmla="*/ 232951 h 279843"/>
              <a:gd name="connsiteX2" fmla="*/ 211016 w 1477108"/>
              <a:gd name="connsiteY2" fmla="*/ 186058 h 279843"/>
              <a:gd name="connsiteX3" fmla="*/ 281354 w 1477108"/>
              <a:gd name="connsiteY3" fmla="*/ 139166 h 279843"/>
              <a:gd name="connsiteX4" fmla="*/ 422031 w 1477108"/>
              <a:gd name="connsiteY4" fmla="*/ 92274 h 279843"/>
              <a:gd name="connsiteX5" fmla="*/ 492370 w 1477108"/>
              <a:gd name="connsiteY5" fmla="*/ 45381 h 279843"/>
              <a:gd name="connsiteX6" fmla="*/ 1477108 w 1477108"/>
              <a:gd name="connsiteY6" fmla="*/ 21935 h 27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7108" h="279843">
                <a:moveTo>
                  <a:pt x="0" y="279843"/>
                </a:moveTo>
                <a:cubicBezTo>
                  <a:pt x="23446" y="264212"/>
                  <a:pt x="44589" y="244396"/>
                  <a:pt x="70339" y="232951"/>
                </a:cubicBezTo>
                <a:cubicBezTo>
                  <a:pt x="115508" y="212876"/>
                  <a:pt x="211016" y="186058"/>
                  <a:pt x="211016" y="186058"/>
                </a:cubicBezTo>
                <a:cubicBezTo>
                  <a:pt x="234462" y="170427"/>
                  <a:pt x="255604" y="150610"/>
                  <a:pt x="281354" y="139166"/>
                </a:cubicBezTo>
                <a:cubicBezTo>
                  <a:pt x="326523" y="119091"/>
                  <a:pt x="422031" y="92274"/>
                  <a:pt x="422031" y="92274"/>
                </a:cubicBezTo>
                <a:cubicBezTo>
                  <a:pt x="445477" y="76643"/>
                  <a:pt x="464816" y="51285"/>
                  <a:pt x="492370" y="45381"/>
                </a:cubicBezTo>
                <a:cubicBezTo>
                  <a:pt x="704145" y="0"/>
                  <a:pt x="1470616" y="21935"/>
                  <a:pt x="1477108" y="21935"/>
                </a:cubicBezTo>
              </a:path>
            </a:pathLst>
          </a:cu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5013818" y="1641231"/>
            <a:ext cx="2066920" cy="703384"/>
          </a:xfrm>
          <a:custGeom>
            <a:avLst/>
            <a:gdLst>
              <a:gd name="connsiteX0" fmla="*/ 3659 w 2066920"/>
              <a:gd name="connsiteY0" fmla="*/ 468923 h 703384"/>
              <a:gd name="connsiteX1" fmla="*/ 50551 w 2066920"/>
              <a:gd name="connsiteY1" fmla="*/ 398584 h 703384"/>
              <a:gd name="connsiteX2" fmla="*/ 144336 w 2066920"/>
              <a:gd name="connsiteY2" fmla="*/ 281354 h 703384"/>
              <a:gd name="connsiteX3" fmla="*/ 285013 w 2066920"/>
              <a:gd name="connsiteY3" fmla="*/ 93784 h 703384"/>
              <a:gd name="connsiteX4" fmla="*/ 425690 w 2066920"/>
              <a:gd name="connsiteY4" fmla="*/ 0 h 703384"/>
              <a:gd name="connsiteX5" fmla="*/ 964951 w 2066920"/>
              <a:gd name="connsiteY5" fmla="*/ 23446 h 703384"/>
              <a:gd name="connsiteX6" fmla="*/ 1082182 w 2066920"/>
              <a:gd name="connsiteY6" fmla="*/ 117231 h 703384"/>
              <a:gd name="connsiteX7" fmla="*/ 1152520 w 2066920"/>
              <a:gd name="connsiteY7" fmla="*/ 140677 h 703384"/>
              <a:gd name="connsiteX8" fmla="*/ 1269751 w 2066920"/>
              <a:gd name="connsiteY8" fmla="*/ 234461 h 703384"/>
              <a:gd name="connsiteX9" fmla="*/ 1316644 w 2066920"/>
              <a:gd name="connsiteY9" fmla="*/ 281354 h 703384"/>
              <a:gd name="connsiteX10" fmla="*/ 1386982 w 2066920"/>
              <a:gd name="connsiteY10" fmla="*/ 304800 h 703384"/>
              <a:gd name="connsiteX11" fmla="*/ 1457320 w 2066920"/>
              <a:gd name="connsiteY11" fmla="*/ 351692 h 703384"/>
              <a:gd name="connsiteX12" fmla="*/ 1574551 w 2066920"/>
              <a:gd name="connsiteY12" fmla="*/ 375138 h 703384"/>
              <a:gd name="connsiteX13" fmla="*/ 1644890 w 2066920"/>
              <a:gd name="connsiteY13" fmla="*/ 398584 h 703384"/>
              <a:gd name="connsiteX14" fmla="*/ 1762120 w 2066920"/>
              <a:gd name="connsiteY14" fmla="*/ 492369 h 703384"/>
              <a:gd name="connsiteX15" fmla="*/ 1809013 w 2066920"/>
              <a:gd name="connsiteY15" fmla="*/ 539261 h 703384"/>
              <a:gd name="connsiteX16" fmla="*/ 1902797 w 2066920"/>
              <a:gd name="connsiteY16" fmla="*/ 562707 h 703384"/>
              <a:gd name="connsiteX17" fmla="*/ 2066920 w 2066920"/>
              <a:gd name="connsiteY17" fmla="*/ 703384 h 70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66920" h="703384">
                <a:moveTo>
                  <a:pt x="3659" y="468923"/>
                </a:moveTo>
                <a:cubicBezTo>
                  <a:pt x="19290" y="445477"/>
                  <a:pt x="32948" y="420588"/>
                  <a:pt x="50551" y="398584"/>
                </a:cubicBezTo>
                <a:cubicBezTo>
                  <a:pt x="184192" y="231533"/>
                  <a:pt x="0" y="497857"/>
                  <a:pt x="144336" y="281354"/>
                </a:cubicBezTo>
                <a:cubicBezTo>
                  <a:pt x="185258" y="158588"/>
                  <a:pt x="150306" y="228491"/>
                  <a:pt x="285013" y="93784"/>
                </a:cubicBezTo>
                <a:cubicBezTo>
                  <a:pt x="372827" y="5970"/>
                  <a:pt x="323895" y="33931"/>
                  <a:pt x="425690" y="0"/>
                </a:cubicBezTo>
                <a:cubicBezTo>
                  <a:pt x="605444" y="7815"/>
                  <a:pt x="786213" y="2823"/>
                  <a:pt x="964951" y="23446"/>
                </a:cubicBezTo>
                <a:cubicBezTo>
                  <a:pt x="1023053" y="30150"/>
                  <a:pt x="1039393" y="91557"/>
                  <a:pt x="1082182" y="117231"/>
                </a:cubicBezTo>
                <a:cubicBezTo>
                  <a:pt x="1103374" y="129947"/>
                  <a:pt x="1129074" y="132862"/>
                  <a:pt x="1152520" y="140677"/>
                </a:cubicBezTo>
                <a:cubicBezTo>
                  <a:pt x="1265749" y="253904"/>
                  <a:pt x="1121859" y="116147"/>
                  <a:pt x="1269751" y="234461"/>
                </a:cubicBezTo>
                <a:cubicBezTo>
                  <a:pt x="1287013" y="248270"/>
                  <a:pt x="1297689" y="269981"/>
                  <a:pt x="1316644" y="281354"/>
                </a:cubicBezTo>
                <a:cubicBezTo>
                  <a:pt x="1337836" y="294069"/>
                  <a:pt x="1364877" y="293747"/>
                  <a:pt x="1386982" y="304800"/>
                </a:cubicBezTo>
                <a:cubicBezTo>
                  <a:pt x="1412186" y="317402"/>
                  <a:pt x="1430936" y="341798"/>
                  <a:pt x="1457320" y="351692"/>
                </a:cubicBezTo>
                <a:cubicBezTo>
                  <a:pt x="1494634" y="365685"/>
                  <a:pt x="1535890" y="365473"/>
                  <a:pt x="1574551" y="375138"/>
                </a:cubicBezTo>
                <a:cubicBezTo>
                  <a:pt x="1598528" y="381132"/>
                  <a:pt x="1621444" y="390769"/>
                  <a:pt x="1644890" y="398584"/>
                </a:cubicBezTo>
                <a:cubicBezTo>
                  <a:pt x="1758103" y="511799"/>
                  <a:pt x="1614247" y="374071"/>
                  <a:pt x="1762120" y="492369"/>
                </a:cubicBezTo>
                <a:cubicBezTo>
                  <a:pt x="1779381" y="506178"/>
                  <a:pt x="1789241" y="529375"/>
                  <a:pt x="1809013" y="539261"/>
                </a:cubicBezTo>
                <a:cubicBezTo>
                  <a:pt x="1837835" y="553672"/>
                  <a:pt x="1871536" y="554892"/>
                  <a:pt x="1902797" y="562707"/>
                </a:cubicBezTo>
                <a:cubicBezTo>
                  <a:pt x="2058015" y="666186"/>
                  <a:pt x="2018270" y="606084"/>
                  <a:pt x="2066920" y="703384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rot="16200000" flipH="1">
            <a:off x="5715008" y="1714488"/>
            <a:ext cx="357190" cy="357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5143504" y="2428868"/>
            <a:ext cx="4000496" cy="21431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5786446" y="2285992"/>
            <a:ext cx="3357554" cy="1428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rme libre 15"/>
          <p:cNvSpPr/>
          <p:nvPr/>
        </p:nvSpPr>
        <p:spPr>
          <a:xfrm>
            <a:off x="117231" y="3188677"/>
            <a:ext cx="3962400" cy="476441"/>
          </a:xfrm>
          <a:custGeom>
            <a:avLst/>
            <a:gdLst>
              <a:gd name="connsiteX0" fmla="*/ 0 w 3962400"/>
              <a:gd name="connsiteY0" fmla="*/ 0 h 476441"/>
              <a:gd name="connsiteX1" fmla="*/ 1148861 w 3962400"/>
              <a:gd name="connsiteY1" fmla="*/ 23446 h 476441"/>
              <a:gd name="connsiteX2" fmla="*/ 1289538 w 3962400"/>
              <a:gd name="connsiteY2" fmla="*/ 70338 h 476441"/>
              <a:gd name="connsiteX3" fmla="*/ 1617784 w 3962400"/>
              <a:gd name="connsiteY3" fmla="*/ 93785 h 476441"/>
              <a:gd name="connsiteX4" fmla="*/ 1735015 w 3962400"/>
              <a:gd name="connsiteY4" fmla="*/ 117231 h 476441"/>
              <a:gd name="connsiteX5" fmla="*/ 1875692 w 3962400"/>
              <a:gd name="connsiteY5" fmla="*/ 164123 h 476441"/>
              <a:gd name="connsiteX6" fmla="*/ 1969477 w 3962400"/>
              <a:gd name="connsiteY6" fmla="*/ 187569 h 476441"/>
              <a:gd name="connsiteX7" fmla="*/ 2016369 w 3962400"/>
              <a:gd name="connsiteY7" fmla="*/ 351692 h 476441"/>
              <a:gd name="connsiteX8" fmla="*/ 2180492 w 3962400"/>
              <a:gd name="connsiteY8" fmla="*/ 468923 h 476441"/>
              <a:gd name="connsiteX9" fmla="*/ 3962400 w 3962400"/>
              <a:gd name="connsiteY9" fmla="*/ 468923 h 47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62400" h="476441">
                <a:moveTo>
                  <a:pt x="0" y="0"/>
                </a:moveTo>
                <a:cubicBezTo>
                  <a:pt x="382954" y="7815"/>
                  <a:pt x="766396" y="2584"/>
                  <a:pt x="1148861" y="23446"/>
                </a:cubicBezTo>
                <a:cubicBezTo>
                  <a:pt x="1198216" y="26138"/>
                  <a:pt x="1240235" y="66816"/>
                  <a:pt x="1289538" y="70338"/>
                </a:cubicBezTo>
                <a:lnTo>
                  <a:pt x="1617784" y="93785"/>
                </a:lnTo>
                <a:cubicBezTo>
                  <a:pt x="1656861" y="101600"/>
                  <a:pt x="1696568" y="106746"/>
                  <a:pt x="1735015" y="117231"/>
                </a:cubicBezTo>
                <a:cubicBezTo>
                  <a:pt x="1782702" y="130236"/>
                  <a:pt x="1827739" y="152135"/>
                  <a:pt x="1875692" y="164123"/>
                </a:cubicBezTo>
                <a:lnTo>
                  <a:pt x="1969477" y="187569"/>
                </a:lnTo>
                <a:cubicBezTo>
                  <a:pt x="1971929" y="197376"/>
                  <a:pt x="2003432" y="333580"/>
                  <a:pt x="2016369" y="351692"/>
                </a:cubicBezTo>
                <a:cubicBezTo>
                  <a:pt x="2049125" y="397550"/>
                  <a:pt x="2112097" y="468057"/>
                  <a:pt x="2180492" y="468923"/>
                </a:cubicBezTo>
                <a:cubicBezTo>
                  <a:pt x="2774414" y="476441"/>
                  <a:pt x="3368431" y="468923"/>
                  <a:pt x="3962400" y="468923"/>
                </a:cubicBezTo>
              </a:path>
            </a:pathLst>
          </a:cu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 rot="10800000">
            <a:off x="0" y="4000504"/>
            <a:ext cx="4143372" cy="7143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7" idx="2"/>
          </p:cNvCxnSpPr>
          <p:nvPr/>
        </p:nvCxnSpPr>
        <p:spPr>
          <a:xfrm>
            <a:off x="5158154" y="1922585"/>
            <a:ext cx="128226" cy="7765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CONCLUSION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8062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Les solutions qui </a:t>
            </a:r>
            <a:r>
              <a:rPr lang="en-US" dirty="0" err="1" smtClean="0"/>
              <a:t>sont</a:t>
            </a:r>
            <a:r>
              <a:rPr lang="en-US" dirty="0" smtClean="0"/>
              <a:t> fait (</a:t>
            </a:r>
            <a:r>
              <a:rPr lang="en-US" dirty="0" err="1" smtClean="0"/>
              <a:t>gabionage</a:t>
            </a:r>
            <a:r>
              <a:rPr lang="en-US" dirty="0" smtClean="0"/>
              <a:t> , </a:t>
            </a:r>
            <a:r>
              <a:rPr lang="en-US" dirty="0" err="1" smtClean="0"/>
              <a:t>mur</a:t>
            </a:r>
            <a:r>
              <a:rPr lang="en-US" dirty="0" smtClean="0"/>
              <a:t> de </a:t>
            </a:r>
            <a:r>
              <a:rPr lang="en-US" dirty="0" err="1" smtClean="0"/>
              <a:t>soutenement</a:t>
            </a:r>
            <a:r>
              <a:rPr lang="en-US" dirty="0" smtClean="0"/>
              <a:t> ) </a:t>
            </a:r>
            <a:r>
              <a:rPr lang="en-US" dirty="0" err="1" smtClean="0"/>
              <a:t>sont</a:t>
            </a:r>
            <a:r>
              <a:rPr lang="en-US" dirty="0" smtClean="0"/>
              <a:t> pas evident car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traiter</a:t>
            </a:r>
            <a:r>
              <a:rPr lang="en-US" dirty="0" smtClean="0"/>
              <a:t> ;</a:t>
            </a:r>
          </a:p>
          <a:p>
            <a:pPr>
              <a:buNone/>
            </a:pPr>
            <a:r>
              <a:rPr lang="en-US" dirty="0" smtClean="0"/>
              <a:t>Le premier </a:t>
            </a:r>
            <a:r>
              <a:rPr lang="en-US" dirty="0" err="1" smtClean="0"/>
              <a:t>facteur</a:t>
            </a:r>
            <a:r>
              <a:rPr lang="en-US" dirty="0" smtClean="0"/>
              <a:t> qui </a:t>
            </a:r>
            <a:r>
              <a:rPr lang="en-US" dirty="0" err="1" smtClean="0"/>
              <a:t>agrave</a:t>
            </a:r>
            <a:r>
              <a:rPr lang="en-US" dirty="0" smtClean="0"/>
              <a:t> le </a:t>
            </a:r>
            <a:r>
              <a:rPr lang="en-US" dirty="0" err="1" smtClean="0"/>
              <a:t>glissement</a:t>
            </a:r>
            <a:r>
              <a:rPr lang="en-US" dirty="0" smtClean="0"/>
              <a:t> les sources au </a:t>
            </a:r>
            <a:r>
              <a:rPr lang="en-US" dirty="0" err="1" smtClean="0"/>
              <a:t>dessus</a:t>
            </a:r>
            <a:r>
              <a:rPr lang="en-US" dirty="0" smtClean="0"/>
              <a:t> de terrain </a:t>
            </a:r>
          </a:p>
          <a:p>
            <a:pPr>
              <a:buNone/>
            </a:pPr>
            <a:r>
              <a:rPr lang="en-US" dirty="0" err="1" smtClean="0"/>
              <a:t>L’extention</a:t>
            </a:r>
            <a:r>
              <a:rPr lang="en-US" dirty="0" smtClean="0"/>
              <a:t> </a:t>
            </a:r>
            <a:r>
              <a:rPr lang="en-US" dirty="0" err="1" smtClean="0"/>
              <a:t>urbaine</a:t>
            </a:r>
            <a:r>
              <a:rPr lang="en-US" dirty="0" smtClean="0"/>
              <a:t> qui </a:t>
            </a:r>
            <a:r>
              <a:rPr lang="en-US" dirty="0" err="1" smtClean="0"/>
              <a:t>joue</a:t>
            </a:r>
            <a:r>
              <a:rPr lang="en-US" dirty="0" smtClean="0"/>
              <a:t> un role important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annees</a:t>
            </a:r>
            <a:r>
              <a:rPr lang="en-US" dirty="0" smtClean="0"/>
              <a:t> </a:t>
            </a:r>
            <a:r>
              <a:rPr lang="en-US" dirty="0" err="1" smtClean="0"/>
              <a:t>pasee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pas </a:t>
            </a:r>
            <a:r>
              <a:rPr lang="en-US" dirty="0" err="1" smtClean="0"/>
              <a:t>construit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zones de </a:t>
            </a:r>
            <a:r>
              <a:rPr lang="en-US" dirty="0" err="1" smtClean="0"/>
              <a:t>risque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maintenant</a:t>
            </a:r>
            <a:r>
              <a:rPr lang="en-US" dirty="0" smtClean="0"/>
              <a:t>  </a:t>
            </a:r>
            <a:r>
              <a:rPr lang="en-US" dirty="0" err="1" smtClean="0"/>
              <a:t>construire</a:t>
            </a:r>
            <a:r>
              <a:rPr lang="en-US" dirty="0" smtClean="0"/>
              <a:t> sans faire les consequence de catastrophe.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208</TotalTime>
  <Words>191</Words>
  <Application>Microsoft Office PowerPoint</Application>
  <PresentationFormat>Affichage à l'écran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Apex</vt:lpstr>
      <vt:lpstr>Diapositive 1</vt:lpstr>
      <vt:lpstr>L’INTRODUCTION</vt:lpstr>
      <vt:lpstr>Climatologie et hydrologie</vt:lpstr>
      <vt:lpstr>Diapositive 4</vt:lpstr>
      <vt:lpstr>Diapositive 5</vt:lpstr>
      <vt:lpstr>Diapositive 6</vt:lpstr>
      <vt:lpstr>Diapositive 7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ETSKMT</dc:creator>
  <cp:lastModifiedBy>ETSKMT</cp:lastModifiedBy>
  <cp:revision>18</cp:revision>
  <dcterms:created xsi:type="dcterms:W3CDTF">2012-06-16T23:20:57Z</dcterms:created>
  <dcterms:modified xsi:type="dcterms:W3CDTF">2012-06-17T08:37:37Z</dcterms:modified>
</cp:coreProperties>
</file>