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73" r:id="rId5"/>
    <p:sldId id="260" r:id="rId6"/>
    <p:sldId id="277" r:id="rId7"/>
    <p:sldId id="278" r:id="rId8"/>
    <p:sldId id="272" r:id="rId9"/>
    <p:sldId id="261" r:id="rId10"/>
    <p:sldId id="274" r:id="rId11"/>
    <p:sldId id="262" r:id="rId12"/>
    <p:sldId id="263" r:id="rId13"/>
    <p:sldId id="264" r:id="rId14"/>
    <p:sldId id="265" r:id="rId15"/>
    <p:sldId id="266" r:id="rId16"/>
    <p:sldId id="267" r:id="rId17"/>
    <p:sldId id="269" r:id="rId18"/>
    <p:sldId id="275" r:id="rId19"/>
    <p:sldId id="270" r:id="rId20"/>
    <p:sldId id="271" r:id="rId21"/>
    <p:sldId id="276"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7510" autoAdjust="0"/>
    <p:restoredTop sz="94660"/>
  </p:normalViewPr>
  <p:slideViewPr>
    <p:cSldViewPr>
      <p:cViewPr>
        <p:scale>
          <a:sx n="90" d="100"/>
          <a:sy n="90" d="100"/>
        </p:scale>
        <p:origin x="-179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E36EFC-97DA-45B9-9DEC-C1BE3F6421BE}" type="datetimeFigureOut">
              <a:rPr lang="fr-FR" smtClean="0"/>
              <a:pPr/>
              <a:t>18/06/2012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98FDEE-5B4B-40FB-A2C6-7965F768CAD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21</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2A98FDEE-5B4B-40FB-A2C6-7965F768CAD0}"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18/06/2012</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18/06/2012</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image" Target="../media/image20.gi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a:ln>
            <a:solidFill>
              <a:srgbClr val="FFFF00"/>
            </a:solidFill>
          </a:ln>
        </p:spPr>
      </p:pic>
      <p:sp>
        <p:nvSpPr>
          <p:cNvPr id="5" name="Rectangle à coins arrondis 4"/>
          <p:cNvSpPr/>
          <p:nvPr/>
        </p:nvSpPr>
        <p:spPr>
          <a:xfrm>
            <a:off x="428596" y="214290"/>
            <a:ext cx="8358246" cy="3143248"/>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latin typeface="Times New Roman" pitchFamily="18" charset="0"/>
                <a:cs typeface="Times New Roman" pitchFamily="18" charset="0"/>
              </a:rPr>
              <a:t>REPUBLIQUE ALGERIENNE DEMOCRATIQUE ET POPULAIRE</a:t>
            </a:r>
          </a:p>
          <a:p>
            <a:pPr algn="ctr"/>
            <a:r>
              <a:rPr lang="fr-FR" b="1" dirty="0" smtClean="0">
                <a:latin typeface="Times New Roman" pitchFamily="18" charset="0"/>
                <a:cs typeface="Times New Roman" pitchFamily="18" charset="0"/>
              </a:rPr>
              <a:t>MINISTERE DE L’ENSIGNEMENT SUPERIEUR ET DE LA RECHERCHE SCIENTIFIQUE</a:t>
            </a:r>
          </a:p>
          <a:p>
            <a:pPr algn="ctr"/>
            <a:r>
              <a:rPr lang="fr-FR" b="1" dirty="0" smtClean="0">
                <a:latin typeface="Times New Roman" pitchFamily="18" charset="0"/>
                <a:cs typeface="Times New Roman" pitchFamily="18" charset="0"/>
              </a:rPr>
              <a:t>UNIVERSITE MENTOURI DE CONSTANTINE</a:t>
            </a:r>
          </a:p>
          <a:p>
            <a:pPr algn="ctr"/>
            <a:r>
              <a:rPr lang="fr-FR" b="1" dirty="0" smtClean="0">
                <a:latin typeface="Times New Roman" pitchFamily="18" charset="0"/>
                <a:cs typeface="Times New Roman" pitchFamily="18" charset="0"/>
              </a:rPr>
              <a:t>FACULTE DES SCIENCES DE LA TERRE, DE LA GEOGRAPHIE ET DE L’AMENAGEMENT DU TERRITOIRE</a:t>
            </a:r>
          </a:p>
          <a:p>
            <a:pPr algn="ctr"/>
            <a:r>
              <a:rPr lang="fr-FR" b="1" dirty="0" smtClean="0">
                <a:latin typeface="Times New Roman" pitchFamily="18" charset="0"/>
                <a:cs typeface="Times New Roman" pitchFamily="18" charset="0"/>
              </a:rPr>
              <a:t>DEPARTEMENT DE L’AMENAGEMENT DU TERRITOIRE</a:t>
            </a:r>
            <a:endParaRPr lang="fr-FR" sz="1600" b="1" dirty="0" smtClean="0">
              <a:latin typeface="Times New Roman" pitchFamily="18" charset="0"/>
              <a:cs typeface="Times New Roman" pitchFamily="18" charset="0"/>
            </a:endParaRPr>
          </a:p>
          <a:p>
            <a:pPr algn="ctr" rtl="1"/>
            <a:endParaRPr lang="fr-FR" sz="1400" dirty="0" smtClean="0"/>
          </a:p>
          <a:p>
            <a:pPr algn="ctr"/>
            <a:endParaRPr lang="fr-FR" sz="1400" dirty="0" smtClean="0"/>
          </a:p>
          <a:p>
            <a:pPr algn="ctr"/>
            <a:r>
              <a:rPr lang="fr-FR" b="1" dirty="0" smtClean="0">
                <a:latin typeface="Times New Roman" pitchFamily="18" charset="0"/>
                <a:cs typeface="Times New Roman" pitchFamily="18" charset="0"/>
              </a:rPr>
              <a:t>Option </a:t>
            </a:r>
            <a:r>
              <a:rPr lang="fr-FR" b="1" dirty="0" smtClean="0">
                <a:solidFill>
                  <a:srgbClr val="FFFF00"/>
                </a:solidFill>
                <a:latin typeface="Times New Roman" pitchFamily="18" charset="0"/>
                <a:cs typeface="Times New Roman" pitchFamily="18" charset="0"/>
              </a:rPr>
              <a:t>: Master Risques Naturelles</a:t>
            </a:r>
          </a:p>
        </p:txBody>
      </p:sp>
      <p:sp>
        <p:nvSpPr>
          <p:cNvPr id="8" name="Ellipse 7"/>
          <p:cNvSpPr/>
          <p:nvPr/>
        </p:nvSpPr>
        <p:spPr>
          <a:xfrm>
            <a:off x="2285984" y="3500438"/>
            <a:ext cx="4643470" cy="1428760"/>
          </a:xfrm>
          <a:prstGeom prst="ellipse">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b="1" u="sng" dirty="0" smtClean="0">
                <a:solidFill>
                  <a:schemeClr val="tx1"/>
                </a:solidFill>
                <a:latin typeface="Times New Roman" pitchFamily="18" charset="0"/>
                <a:cs typeface="Times New Roman" pitchFamily="18" charset="0"/>
              </a:rPr>
              <a:t>Projet tutoriel :</a:t>
            </a:r>
          </a:p>
          <a:p>
            <a:pPr algn="ctr"/>
            <a:r>
              <a:rPr lang="fr-FR" b="1" dirty="0" smtClean="0">
                <a:solidFill>
                  <a:schemeClr val="tx1"/>
                </a:solidFill>
                <a:latin typeface="Times New Roman" pitchFamily="18" charset="0"/>
                <a:cs typeface="Times New Roman" pitchFamily="18" charset="0"/>
              </a:rPr>
              <a:t>Micro-zonage de séisme d’EL ASNAM</a:t>
            </a:r>
            <a:endParaRPr lang="fr-FR" b="1" dirty="0">
              <a:solidFill>
                <a:schemeClr val="tx1"/>
              </a:solidFill>
              <a:latin typeface="Times New Roman" pitchFamily="18" charset="0"/>
              <a:cs typeface="Times New Roman" pitchFamily="18" charset="0"/>
            </a:endParaRPr>
          </a:p>
        </p:txBody>
      </p:sp>
      <p:sp>
        <p:nvSpPr>
          <p:cNvPr id="9" name="Rectangle à coins arrondis 8"/>
          <p:cNvSpPr/>
          <p:nvPr/>
        </p:nvSpPr>
        <p:spPr>
          <a:xfrm>
            <a:off x="571472" y="5072074"/>
            <a:ext cx="4786346" cy="1000132"/>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u="sng" dirty="0" smtClean="0">
                <a:latin typeface="Times New Roman" pitchFamily="18" charset="0"/>
                <a:cs typeface="Times New Roman" pitchFamily="18" charset="0"/>
              </a:rPr>
              <a:t>Réalisé par :</a:t>
            </a:r>
            <a:r>
              <a:rPr lang="fr-FR" sz="1600" b="1" dirty="0" smtClean="0">
                <a:latin typeface="Times New Roman" pitchFamily="18" charset="0"/>
                <a:cs typeface="Times New Roman" pitchFamily="18" charset="0"/>
              </a:rPr>
              <a:t> CHITER ZINE EL ABIDINE</a:t>
            </a:r>
          </a:p>
          <a:p>
            <a:r>
              <a:rPr lang="fr-FR" sz="1600" b="1" u="sng" dirty="0" smtClean="0">
                <a:latin typeface="Times New Roman" pitchFamily="18" charset="0"/>
                <a:cs typeface="Times New Roman" pitchFamily="18" charset="0"/>
              </a:rPr>
              <a:t>Encadré par:</a:t>
            </a:r>
            <a:r>
              <a:rPr lang="fr-FR" sz="1600" b="1" dirty="0" smtClean="0">
                <a:latin typeface="Times New Roman" pitchFamily="18" charset="0"/>
                <a:cs typeface="Times New Roman" pitchFamily="18" charset="0"/>
              </a:rPr>
              <a:t> ensemble des enseignants</a:t>
            </a:r>
          </a:p>
        </p:txBody>
      </p:sp>
      <p:sp>
        <p:nvSpPr>
          <p:cNvPr id="10" name="Rectangle à coins arrondis 9"/>
          <p:cNvSpPr/>
          <p:nvPr/>
        </p:nvSpPr>
        <p:spPr>
          <a:xfrm>
            <a:off x="2857488" y="6286520"/>
            <a:ext cx="4000528" cy="428628"/>
          </a:xfrm>
          <a:prstGeom prst="roundRect">
            <a:avLst/>
          </a:prstGeom>
          <a:solidFill>
            <a:srgbClr val="00B0F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latin typeface="Times New Roman" pitchFamily="18" charset="0"/>
                <a:cs typeface="Times New Roman" pitchFamily="18" charset="0"/>
              </a:rPr>
              <a:t>Année universitaire: 2011/2012</a:t>
            </a:r>
            <a:endParaRPr lang="fr-FR" sz="1600" b="1" dirty="0">
              <a:latin typeface="Times New Roman" pitchFamily="18" charset="0"/>
              <a:cs typeface="Times New Roman" pitchFamily="18" charset="0"/>
            </a:endParaRPr>
          </a:p>
        </p:txBody>
      </p:sp>
      <p:pic>
        <p:nvPicPr>
          <p:cNvPr id="11" name="Picture 4" descr="smalborg[1]"/>
          <p:cNvPicPr>
            <a:picLocks noChangeAspect="1" noChangeArrowheads="1" noCrop="1"/>
          </p:cNvPicPr>
          <p:nvPr/>
        </p:nvPicPr>
        <p:blipFill>
          <a:blip r:embed="rId4"/>
          <a:srcRect/>
          <a:stretch>
            <a:fillRect/>
          </a:stretch>
        </p:blipFill>
        <p:spPr bwMode="auto">
          <a:xfrm>
            <a:off x="0" y="0"/>
            <a:ext cx="9145588" cy="117475"/>
          </a:xfrm>
          <a:prstGeom prst="rect">
            <a:avLst/>
          </a:prstGeom>
          <a:noFill/>
          <a:ln w="9525">
            <a:noFill/>
            <a:miter lim="800000"/>
            <a:headEnd/>
            <a:tailEnd/>
          </a:ln>
        </p:spPr>
      </p:pic>
      <p:pic>
        <p:nvPicPr>
          <p:cNvPr id="12" name="Picture 4" descr="smalborg[1]"/>
          <p:cNvPicPr>
            <a:picLocks noChangeAspect="1" noChangeArrowheads="1" noCrop="1"/>
          </p:cNvPicPr>
          <p:nvPr/>
        </p:nvPicPr>
        <p:blipFill>
          <a:blip r:embed="rId4"/>
          <a:srcRect/>
          <a:stretch>
            <a:fillRect/>
          </a:stretch>
        </p:blipFill>
        <p:spPr bwMode="auto">
          <a:xfrm>
            <a:off x="-1588" y="6740525"/>
            <a:ext cx="9145588" cy="117475"/>
          </a:xfrm>
          <a:prstGeom prst="rect">
            <a:avLst/>
          </a:prstGeom>
          <a:noFill/>
          <a:ln w="9525">
            <a:noFill/>
            <a:miter lim="800000"/>
            <a:headEnd/>
            <a:tailEnd/>
          </a:ln>
        </p:spPr>
      </p:pic>
      <p:pic>
        <p:nvPicPr>
          <p:cNvPr id="13" name="Picture 2" descr="C:\Users\bibiche\Documents\14110_332266841156_332241266156_4126064_7729469_a.jpg"/>
          <p:cNvPicPr>
            <a:picLocks noChangeAspect="1" noChangeArrowheads="1"/>
          </p:cNvPicPr>
          <p:nvPr/>
        </p:nvPicPr>
        <p:blipFill>
          <a:blip r:embed="rId5"/>
          <a:srcRect/>
          <a:stretch>
            <a:fillRect/>
          </a:stretch>
        </p:blipFill>
        <p:spPr bwMode="auto">
          <a:xfrm>
            <a:off x="142844" y="2357430"/>
            <a:ext cx="936625" cy="917574"/>
          </a:xfrm>
          <a:prstGeom prst="rect">
            <a:avLst/>
          </a:prstGeom>
          <a:noFill/>
          <a:ln w="9525">
            <a:noFill/>
            <a:miter lim="800000"/>
            <a:headEnd/>
            <a:tailEnd/>
          </a:ln>
        </p:spPr>
      </p:pic>
      <p:pic>
        <p:nvPicPr>
          <p:cNvPr id="14" name="Picture 3" descr="1"/>
          <p:cNvPicPr>
            <a:picLocks noChangeAspect="1" noChangeArrowheads="1"/>
          </p:cNvPicPr>
          <p:nvPr/>
        </p:nvPicPr>
        <p:blipFill>
          <a:blip r:embed="rId6" cstate="print"/>
          <a:srcRect/>
          <a:stretch>
            <a:fillRect/>
          </a:stretch>
        </p:blipFill>
        <p:spPr bwMode="auto">
          <a:xfrm>
            <a:off x="8072462" y="2357430"/>
            <a:ext cx="831851" cy="884236"/>
          </a:xfrm>
          <a:prstGeom prst="rect">
            <a:avLst/>
          </a:prstGeom>
          <a:noFill/>
          <a:ln w="9525">
            <a:noFill/>
            <a:miter lim="800000"/>
            <a:headEnd/>
            <a:tailEnd/>
          </a:ln>
        </p:spPr>
      </p:pic>
      <p:pic>
        <p:nvPicPr>
          <p:cNvPr id="15" name="Picture 10" descr="ia_algerie"/>
          <p:cNvPicPr>
            <a:picLocks noChangeAspect="1" noChangeArrowheads="1" noCrop="1"/>
          </p:cNvPicPr>
          <p:nvPr/>
        </p:nvPicPr>
        <p:blipFill>
          <a:blip r:embed="rId7"/>
          <a:srcRect/>
          <a:stretch>
            <a:fillRect/>
          </a:stretch>
        </p:blipFill>
        <p:spPr bwMode="auto">
          <a:xfrm rot="10800000">
            <a:off x="8001023" y="-2"/>
            <a:ext cx="1142975" cy="663575"/>
          </a:xfrm>
          <a:prstGeom prst="rect">
            <a:avLst/>
          </a:prstGeom>
          <a:noFill/>
          <a:ln w="9525">
            <a:noFill/>
            <a:miter lim="800000"/>
            <a:headEnd/>
            <a:tailEnd/>
          </a:ln>
        </p:spPr>
      </p:pic>
      <p:pic>
        <p:nvPicPr>
          <p:cNvPr id="16" name="Picture 9" descr="ia_algerie"/>
          <p:cNvPicPr>
            <a:picLocks noChangeAspect="1" noChangeArrowheads="1" noCrop="1"/>
          </p:cNvPicPr>
          <p:nvPr/>
        </p:nvPicPr>
        <p:blipFill>
          <a:blip r:embed="rId7"/>
          <a:srcRect/>
          <a:stretch>
            <a:fillRect/>
          </a:stretch>
        </p:blipFill>
        <p:spPr bwMode="auto">
          <a:xfrm>
            <a:off x="0" y="0"/>
            <a:ext cx="1142976" cy="69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4"/>
          <p:cNvSpPr/>
          <p:nvPr/>
        </p:nvSpPr>
        <p:spPr>
          <a:xfrm>
            <a:off x="1142976" y="1071546"/>
            <a:ext cx="7143800" cy="4214842"/>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00100" lvl="1" indent="-342900">
              <a:buFont typeface="+mj-lt"/>
              <a:buAutoNum type="arabicPeriod"/>
            </a:pPr>
            <a:r>
              <a:rPr lang="fr-FR" b="1" u="sng" dirty="0" smtClean="0">
                <a:solidFill>
                  <a:srgbClr val="FFFF00"/>
                </a:solidFill>
              </a:rPr>
              <a:t>BENDJAS.</a:t>
            </a:r>
            <a:endParaRPr lang="fr-FR" b="1" dirty="0" smtClean="0">
              <a:solidFill>
                <a:srgbClr val="FFFF00"/>
              </a:solidFill>
            </a:endParaRPr>
          </a:p>
          <a:p>
            <a:pPr marL="800100" lvl="1" indent="-342900">
              <a:buFont typeface="+mj-lt"/>
              <a:buAutoNum type="arabicPeriod"/>
            </a:pPr>
            <a:r>
              <a:rPr lang="fr-FR" b="1" u="sng" dirty="0" smtClean="0">
                <a:solidFill>
                  <a:srgbClr val="FFFF00"/>
                </a:solidFill>
              </a:rPr>
              <a:t>OUED BLY.</a:t>
            </a:r>
          </a:p>
          <a:p>
            <a:pPr marL="800100" lvl="1" indent="-342900">
              <a:buFont typeface="+mj-lt"/>
              <a:buAutoNum type="arabicPeriod"/>
            </a:pPr>
            <a:r>
              <a:rPr lang="fr-FR" b="1" u="sng" dirty="0" smtClean="0">
                <a:solidFill>
                  <a:srgbClr val="FFFF00"/>
                </a:solidFill>
              </a:rPr>
              <a:t>EL ABADIA.</a:t>
            </a:r>
          </a:p>
          <a:p>
            <a:pPr marL="800100" lvl="1" indent="-342900">
              <a:buFont typeface="+mj-lt"/>
              <a:buAutoNum type="arabicPeriod"/>
            </a:pPr>
            <a:r>
              <a:rPr lang="fr-FR" b="1" u="sng" dirty="0" smtClean="0">
                <a:solidFill>
                  <a:srgbClr val="FFFF00"/>
                </a:solidFill>
              </a:rPr>
              <a:t>BOU KADIR.</a:t>
            </a:r>
          </a:p>
          <a:p>
            <a:pPr marL="800100" lvl="1" indent="-342900">
              <a:buFont typeface="+mj-lt"/>
              <a:buAutoNum type="arabicPeriod"/>
            </a:pPr>
            <a:r>
              <a:rPr lang="fr-FR" b="1" u="sng" dirty="0" smtClean="0">
                <a:solidFill>
                  <a:srgbClr val="FFFF00"/>
                </a:solidFill>
              </a:rPr>
              <a:t>EL ATTAF.</a:t>
            </a:r>
          </a:p>
          <a:p>
            <a:pPr marL="800100" lvl="1" indent="-342900">
              <a:buFont typeface="+mj-lt"/>
              <a:buAutoNum type="arabicPeriod"/>
            </a:pPr>
            <a:r>
              <a:rPr lang="fr-FR" b="1" u="sng" dirty="0" smtClean="0">
                <a:solidFill>
                  <a:srgbClr val="FFFF00"/>
                </a:solidFill>
              </a:rPr>
              <a:t>OUED EL FODDA.</a:t>
            </a:r>
          </a:p>
          <a:p>
            <a:pPr marL="800100" lvl="1" indent="-342900">
              <a:buFont typeface="+mj-lt"/>
              <a:buAutoNum type="arabicPeriod"/>
            </a:pPr>
            <a:r>
              <a:rPr lang="fr-FR" b="1" u="sng" dirty="0" smtClean="0">
                <a:solidFill>
                  <a:srgbClr val="FFFF00"/>
                </a:solidFill>
              </a:rPr>
              <a:t>EL KARIMIA.</a:t>
            </a:r>
          </a:p>
          <a:p>
            <a:pPr marL="800100" lvl="1" indent="-342900">
              <a:buFont typeface="+mj-lt"/>
              <a:buAutoNum type="arabicPeriod"/>
            </a:pPr>
            <a:r>
              <a:rPr lang="fr-FR" b="1" u="sng" dirty="0" smtClean="0">
                <a:solidFill>
                  <a:srgbClr val="FFFF00"/>
                </a:solidFill>
              </a:rPr>
              <a:t>OULED BEN ABDELKADER.</a:t>
            </a:r>
          </a:p>
          <a:p>
            <a:pPr marL="800100" lvl="1" indent="-342900"/>
            <a:r>
              <a:rPr lang="fr-FR" b="1" dirty="0" smtClean="0">
                <a:solidFill>
                  <a:schemeClr val="bg1"/>
                </a:solidFill>
              </a:rPr>
              <a:t>Les techniques est réalisé aussi dans les Hors zones urbanisées.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54" name="Image 53" descr="ssss.JPG"/>
          <p:cNvPicPr>
            <a:picLocks noChangeAspect="1"/>
          </p:cNvPicPr>
          <p:nvPr/>
        </p:nvPicPr>
        <p:blipFill>
          <a:blip r:embed="rId4"/>
          <a:stretch>
            <a:fillRect/>
          </a:stretch>
        </p:blipFill>
        <p:spPr>
          <a:xfrm>
            <a:off x="2071670" y="857232"/>
            <a:ext cx="6429420" cy="4429156"/>
          </a:xfrm>
          <a:prstGeom prst="rect">
            <a:avLst/>
          </a:prstGeom>
        </p:spPr>
      </p:pic>
      <p:sp>
        <p:nvSpPr>
          <p:cNvPr id="55" name="Rectangle 54"/>
          <p:cNvSpPr/>
          <p:nvPr/>
        </p:nvSpPr>
        <p:spPr>
          <a:xfrm>
            <a:off x="3071802" y="214290"/>
            <a:ext cx="4071966" cy="5000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Indice de pénétration standard N. coups/30cm</a:t>
            </a:r>
            <a:endParaRPr lang="fr-FR" sz="1400" b="1" dirty="0">
              <a:solidFill>
                <a:schemeClr val="tx1"/>
              </a:solidFill>
            </a:endParaRPr>
          </a:p>
        </p:txBody>
      </p:sp>
      <p:sp>
        <p:nvSpPr>
          <p:cNvPr id="56" name="Rectangle 55"/>
          <p:cNvSpPr/>
          <p:nvPr/>
        </p:nvSpPr>
        <p:spPr>
          <a:xfrm>
            <a:off x="785786" y="2643182"/>
            <a:ext cx="1143008" cy="5000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Profondeur m</a:t>
            </a:r>
            <a:endParaRPr lang="fr-FR" sz="1400" b="1" dirty="0">
              <a:solidFill>
                <a:schemeClr val="tx1"/>
              </a:solidFill>
            </a:endParaRPr>
          </a:p>
        </p:txBody>
      </p:sp>
      <p:sp>
        <p:nvSpPr>
          <p:cNvPr id="57" name="Rectangle 56"/>
          <p:cNvSpPr/>
          <p:nvPr/>
        </p:nvSpPr>
        <p:spPr>
          <a:xfrm>
            <a:off x="2071670" y="5357826"/>
            <a:ext cx="6429420" cy="1500174"/>
          </a:xfrm>
          <a:prstGeom prst="rect">
            <a:avLst/>
          </a:prstGeom>
          <a:solidFill>
            <a:schemeClr val="bg1"/>
          </a:solidFill>
          <a:ln>
            <a:solidFill>
              <a:schemeClr val="tx1"/>
            </a:solid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58" name="Organigramme : Connecteur 57"/>
          <p:cNvSpPr/>
          <p:nvPr/>
        </p:nvSpPr>
        <p:spPr>
          <a:xfrm>
            <a:off x="3929058" y="5572116"/>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rganigramme : Connecteur 58"/>
          <p:cNvSpPr/>
          <p:nvPr/>
        </p:nvSpPr>
        <p:spPr>
          <a:xfrm>
            <a:off x="3929058" y="5786430"/>
            <a:ext cx="142876" cy="142876"/>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riangle isocèle 59"/>
          <p:cNvSpPr/>
          <p:nvPr/>
        </p:nvSpPr>
        <p:spPr>
          <a:xfrm>
            <a:off x="3929058" y="6000744"/>
            <a:ext cx="142876" cy="14287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Triangle isocèle 60"/>
          <p:cNvSpPr/>
          <p:nvPr/>
        </p:nvSpPr>
        <p:spPr>
          <a:xfrm>
            <a:off x="3929058" y="6215058"/>
            <a:ext cx="142876" cy="14287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rganigramme : Connecteur 61"/>
          <p:cNvSpPr/>
          <p:nvPr/>
        </p:nvSpPr>
        <p:spPr>
          <a:xfrm>
            <a:off x="3929058" y="6429372"/>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rganigramme : Fusion 62"/>
          <p:cNvSpPr/>
          <p:nvPr/>
        </p:nvSpPr>
        <p:spPr>
          <a:xfrm flipH="1">
            <a:off x="3929058" y="6643686"/>
            <a:ext cx="142876" cy="142852"/>
          </a:xfrm>
          <a:prstGeom prst="flowChartMerg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Rectangle 63"/>
          <p:cNvSpPr/>
          <p:nvPr/>
        </p:nvSpPr>
        <p:spPr>
          <a:xfrm>
            <a:off x="4143372" y="5500678"/>
            <a:ext cx="2000264" cy="13573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err="1" smtClean="0">
                <a:solidFill>
                  <a:schemeClr val="tx1"/>
                </a:solidFill>
              </a:rPr>
              <a:t>Ec</a:t>
            </a:r>
            <a:r>
              <a:rPr lang="fr-FR" sz="1400" b="1" dirty="0" smtClean="0">
                <a:solidFill>
                  <a:schemeClr val="tx1"/>
                </a:solidFill>
              </a:rPr>
              <a:t> </a:t>
            </a:r>
            <a:r>
              <a:rPr lang="fr-FR" sz="1400" b="1" dirty="0" err="1" smtClean="0">
                <a:solidFill>
                  <a:schemeClr val="tx1"/>
                </a:solidFill>
              </a:rPr>
              <a:t>cheliff</a:t>
            </a:r>
            <a:endParaRPr lang="fr-FR" sz="1400" b="1" dirty="0" smtClean="0">
              <a:solidFill>
                <a:schemeClr val="tx1"/>
              </a:solidFill>
            </a:endParaRPr>
          </a:p>
          <a:p>
            <a:r>
              <a:rPr lang="fr-FR" sz="1400" b="1" dirty="0" smtClean="0">
                <a:solidFill>
                  <a:schemeClr val="tx1"/>
                </a:solidFill>
              </a:rPr>
              <a:t>Oued </a:t>
            </a:r>
            <a:r>
              <a:rPr lang="fr-FR" sz="1400" b="1" dirty="0" err="1" smtClean="0">
                <a:solidFill>
                  <a:schemeClr val="tx1"/>
                </a:solidFill>
              </a:rPr>
              <a:t>Fodda</a:t>
            </a:r>
            <a:endParaRPr lang="fr-FR" sz="1400" b="1" dirty="0" smtClean="0">
              <a:solidFill>
                <a:schemeClr val="tx1"/>
              </a:solidFill>
            </a:endParaRPr>
          </a:p>
          <a:p>
            <a:r>
              <a:rPr lang="fr-FR" sz="1400" b="1" dirty="0" smtClean="0">
                <a:solidFill>
                  <a:schemeClr val="tx1"/>
                </a:solidFill>
              </a:rPr>
              <a:t>El </a:t>
            </a:r>
            <a:r>
              <a:rPr lang="fr-FR" sz="1400" b="1" dirty="0" err="1" smtClean="0">
                <a:solidFill>
                  <a:schemeClr val="tx1"/>
                </a:solidFill>
              </a:rPr>
              <a:t>Attaf</a:t>
            </a:r>
            <a:endParaRPr lang="fr-FR" sz="1400" b="1" dirty="0" smtClean="0">
              <a:solidFill>
                <a:schemeClr val="tx1"/>
              </a:solidFill>
            </a:endParaRPr>
          </a:p>
          <a:p>
            <a:r>
              <a:rPr lang="fr-FR" sz="1400" b="1" dirty="0" smtClean="0">
                <a:solidFill>
                  <a:schemeClr val="tx1"/>
                </a:solidFill>
              </a:rPr>
              <a:t>El </a:t>
            </a:r>
            <a:r>
              <a:rPr lang="fr-FR" sz="1400" b="1" dirty="0" err="1" smtClean="0">
                <a:solidFill>
                  <a:schemeClr val="tx1"/>
                </a:solidFill>
              </a:rPr>
              <a:t>Abadia</a:t>
            </a:r>
            <a:endParaRPr lang="fr-FR" sz="1400" b="1" dirty="0" smtClean="0">
              <a:solidFill>
                <a:schemeClr val="tx1"/>
              </a:solidFill>
            </a:endParaRPr>
          </a:p>
          <a:p>
            <a:r>
              <a:rPr lang="fr-FR" sz="1400" b="1" dirty="0" smtClean="0">
                <a:solidFill>
                  <a:schemeClr val="tx1"/>
                </a:solidFill>
              </a:rPr>
              <a:t>El </a:t>
            </a:r>
            <a:r>
              <a:rPr lang="fr-FR" sz="1400" b="1" dirty="0" err="1" smtClean="0">
                <a:solidFill>
                  <a:schemeClr val="tx1"/>
                </a:solidFill>
              </a:rPr>
              <a:t>Karimia</a:t>
            </a:r>
            <a:endParaRPr lang="fr-FR" sz="1400" b="1" dirty="0" smtClean="0">
              <a:solidFill>
                <a:schemeClr val="tx1"/>
              </a:solidFill>
            </a:endParaRPr>
          </a:p>
          <a:p>
            <a:r>
              <a:rPr lang="fr-FR" sz="1400" b="1" dirty="0" err="1" smtClean="0">
                <a:solidFill>
                  <a:schemeClr val="tx1"/>
                </a:solidFill>
              </a:rPr>
              <a:t>OuLed</a:t>
            </a:r>
            <a:r>
              <a:rPr lang="fr-FR" sz="1400" b="1" dirty="0" smtClean="0">
                <a:solidFill>
                  <a:schemeClr val="tx1"/>
                </a:solidFill>
              </a:rPr>
              <a:t> Ben Abdelkader</a:t>
            </a:r>
            <a:endParaRPr lang="fr-FR" sz="1400" b="1" dirty="0">
              <a:solidFill>
                <a:schemeClr val="tx1"/>
              </a:solidFill>
            </a:endParaRPr>
          </a:p>
        </p:txBody>
      </p:sp>
      <p:sp>
        <p:nvSpPr>
          <p:cNvPr id="65" name="Rectangle 64"/>
          <p:cNvSpPr/>
          <p:nvPr/>
        </p:nvSpPr>
        <p:spPr>
          <a:xfrm>
            <a:off x="6215074" y="5500702"/>
            <a:ext cx="2143140" cy="135729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err="1" smtClean="0">
                <a:solidFill>
                  <a:schemeClr val="tx1"/>
                </a:solidFill>
              </a:rPr>
              <a:t>aS</a:t>
            </a:r>
            <a:r>
              <a:rPr lang="fr-FR" sz="1400" b="1" dirty="0" smtClean="0">
                <a:solidFill>
                  <a:schemeClr val="tx1"/>
                </a:solidFill>
              </a:rPr>
              <a:t>: Alluvions actuelles</a:t>
            </a:r>
          </a:p>
          <a:p>
            <a:r>
              <a:rPr lang="fr-FR" sz="1400" b="1" dirty="0" err="1" smtClean="0">
                <a:solidFill>
                  <a:schemeClr val="tx1"/>
                </a:solidFill>
              </a:rPr>
              <a:t>hS</a:t>
            </a:r>
            <a:r>
              <a:rPr lang="fr-FR" sz="1400" b="1" dirty="0" smtClean="0">
                <a:solidFill>
                  <a:schemeClr val="tx1"/>
                </a:solidFill>
              </a:rPr>
              <a:t>: Alluvions holocènes</a:t>
            </a:r>
          </a:p>
          <a:p>
            <a:r>
              <a:rPr lang="fr-FR" sz="1400" b="1" dirty="0" err="1" smtClean="0">
                <a:solidFill>
                  <a:schemeClr val="tx1"/>
                </a:solidFill>
              </a:rPr>
              <a:t>pS</a:t>
            </a:r>
            <a:r>
              <a:rPr lang="fr-FR" sz="1400" b="1" dirty="0" smtClean="0">
                <a:solidFill>
                  <a:schemeClr val="tx1"/>
                </a:solidFill>
              </a:rPr>
              <a:t>: Alluvions pléistocènes</a:t>
            </a:r>
            <a:endParaRPr lang="fr-FR" sz="1400" b="1" dirty="0">
              <a:solidFill>
                <a:schemeClr val="tx1"/>
              </a:solidFill>
            </a:endParaRPr>
          </a:p>
        </p:txBody>
      </p:sp>
      <p:sp>
        <p:nvSpPr>
          <p:cNvPr id="66" name="Rectangle 65"/>
          <p:cNvSpPr/>
          <p:nvPr/>
        </p:nvSpPr>
        <p:spPr>
          <a:xfrm>
            <a:off x="2214546" y="5572140"/>
            <a:ext cx="1428760" cy="4286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Légende</a:t>
            </a:r>
            <a:endParaRPr lang="fr-FR" sz="14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126" name="Image 125" descr="sss.JPG"/>
          <p:cNvPicPr>
            <a:picLocks noChangeAspect="1"/>
          </p:cNvPicPr>
          <p:nvPr/>
        </p:nvPicPr>
        <p:blipFill>
          <a:blip r:embed="rId4"/>
          <a:stretch>
            <a:fillRect/>
          </a:stretch>
        </p:blipFill>
        <p:spPr>
          <a:xfrm>
            <a:off x="2000233" y="214290"/>
            <a:ext cx="6643734" cy="4000528"/>
          </a:xfrm>
          <a:prstGeom prst="rect">
            <a:avLst/>
          </a:prstGeom>
        </p:spPr>
      </p:pic>
      <p:sp>
        <p:nvSpPr>
          <p:cNvPr id="127" name="Rectangle 126"/>
          <p:cNvSpPr/>
          <p:nvPr/>
        </p:nvSpPr>
        <p:spPr>
          <a:xfrm>
            <a:off x="3857620" y="4214818"/>
            <a:ext cx="2857520" cy="285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Limite de liquidité </a:t>
            </a:r>
            <a:r>
              <a:rPr lang="fr-FR" sz="1400" b="1" dirty="0" err="1" smtClean="0">
                <a:solidFill>
                  <a:schemeClr val="tx1"/>
                </a:solidFill>
              </a:rPr>
              <a:t>Wl</a:t>
            </a:r>
            <a:endParaRPr lang="fr-FR" sz="1400" b="1" dirty="0">
              <a:solidFill>
                <a:schemeClr val="tx1"/>
              </a:solidFill>
            </a:endParaRPr>
          </a:p>
        </p:txBody>
      </p:sp>
      <p:sp>
        <p:nvSpPr>
          <p:cNvPr id="128" name="Rectangle 127"/>
          <p:cNvSpPr/>
          <p:nvPr/>
        </p:nvSpPr>
        <p:spPr>
          <a:xfrm>
            <a:off x="357158" y="1714488"/>
            <a:ext cx="1571636" cy="5715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Indice de plasticité </a:t>
            </a:r>
            <a:r>
              <a:rPr lang="fr-FR" sz="1400" b="1" dirty="0" err="1" smtClean="0">
                <a:solidFill>
                  <a:schemeClr val="tx1"/>
                </a:solidFill>
              </a:rPr>
              <a:t>Ip</a:t>
            </a:r>
            <a:endParaRPr lang="fr-FR" sz="1400" b="1" dirty="0">
              <a:solidFill>
                <a:schemeClr val="tx1"/>
              </a:solidFill>
            </a:endParaRPr>
          </a:p>
        </p:txBody>
      </p:sp>
      <p:sp>
        <p:nvSpPr>
          <p:cNvPr id="129" name="Rectangle 128"/>
          <p:cNvSpPr/>
          <p:nvPr/>
        </p:nvSpPr>
        <p:spPr>
          <a:xfrm>
            <a:off x="2357422" y="4572008"/>
            <a:ext cx="4357718" cy="19288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0" name="Rectangle 129"/>
          <p:cNvSpPr/>
          <p:nvPr/>
        </p:nvSpPr>
        <p:spPr>
          <a:xfrm>
            <a:off x="2571736" y="4643446"/>
            <a:ext cx="928694" cy="3571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légende</a:t>
            </a:r>
            <a:endParaRPr lang="fr-FR" sz="1400" b="1" dirty="0">
              <a:solidFill>
                <a:schemeClr val="tx1"/>
              </a:solidFill>
            </a:endParaRPr>
          </a:p>
        </p:txBody>
      </p:sp>
      <p:sp>
        <p:nvSpPr>
          <p:cNvPr id="131" name="Organigramme : Connecteur 130"/>
          <p:cNvSpPr/>
          <p:nvPr/>
        </p:nvSpPr>
        <p:spPr>
          <a:xfrm>
            <a:off x="3714744" y="4714884"/>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2" name="Organigramme : Connecteur 131"/>
          <p:cNvSpPr/>
          <p:nvPr/>
        </p:nvSpPr>
        <p:spPr>
          <a:xfrm>
            <a:off x="3714744" y="4929198"/>
            <a:ext cx="142876" cy="142876"/>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Triangle isocèle 132"/>
          <p:cNvSpPr/>
          <p:nvPr/>
        </p:nvSpPr>
        <p:spPr>
          <a:xfrm>
            <a:off x="3714744" y="5572140"/>
            <a:ext cx="142876" cy="14287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4" name="Triangle isocèle 133"/>
          <p:cNvSpPr/>
          <p:nvPr/>
        </p:nvSpPr>
        <p:spPr>
          <a:xfrm>
            <a:off x="3714744" y="5786454"/>
            <a:ext cx="142876" cy="14287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Organigramme : Fusion 134"/>
          <p:cNvSpPr/>
          <p:nvPr/>
        </p:nvSpPr>
        <p:spPr>
          <a:xfrm flipH="1">
            <a:off x="3714744" y="6215082"/>
            <a:ext cx="142876" cy="142852"/>
          </a:xfrm>
          <a:prstGeom prst="flowChartMerg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6" name="Rectangle 135"/>
          <p:cNvSpPr/>
          <p:nvPr/>
        </p:nvSpPr>
        <p:spPr>
          <a:xfrm flipH="1">
            <a:off x="3714744" y="5143512"/>
            <a:ext cx="142876" cy="14287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7" name="Rectangle 136"/>
          <p:cNvSpPr/>
          <p:nvPr/>
        </p:nvSpPr>
        <p:spPr>
          <a:xfrm flipH="1">
            <a:off x="3714744" y="5357826"/>
            <a:ext cx="142876" cy="142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8" name="Organigramme : Connecteur 137"/>
          <p:cNvSpPr/>
          <p:nvPr/>
        </p:nvSpPr>
        <p:spPr>
          <a:xfrm>
            <a:off x="3714744" y="6000768"/>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9" name="Rectangle 138"/>
          <p:cNvSpPr/>
          <p:nvPr/>
        </p:nvSpPr>
        <p:spPr>
          <a:xfrm>
            <a:off x="4071934" y="4643446"/>
            <a:ext cx="2500330" cy="17859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smtClean="0">
                <a:solidFill>
                  <a:schemeClr val="tx1"/>
                </a:solidFill>
              </a:rPr>
              <a:t>ECH CHLELIFF</a:t>
            </a:r>
          </a:p>
          <a:p>
            <a:r>
              <a:rPr lang="fr-FR" sz="1400" b="1" dirty="0" smtClean="0">
                <a:solidFill>
                  <a:schemeClr val="tx1"/>
                </a:solidFill>
              </a:rPr>
              <a:t>OUED FODDA</a:t>
            </a:r>
          </a:p>
          <a:p>
            <a:r>
              <a:rPr lang="fr-FR" sz="1400" b="1" dirty="0" smtClean="0">
                <a:solidFill>
                  <a:schemeClr val="tx1"/>
                </a:solidFill>
              </a:rPr>
              <a:t>OUED  SLY</a:t>
            </a:r>
          </a:p>
          <a:p>
            <a:r>
              <a:rPr lang="fr-FR" sz="1400" b="1" dirty="0" smtClean="0">
                <a:solidFill>
                  <a:schemeClr val="tx1"/>
                </a:solidFill>
              </a:rPr>
              <a:t>BOU KADIR</a:t>
            </a:r>
          </a:p>
          <a:p>
            <a:r>
              <a:rPr lang="fr-FR" sz="1400" b="1" dirty="0" smtClean="0">
                <a:solidFill>
                  <a:schemeClr val="tx1"/>
                </a:solidFill>
              </a:rPr>
              <a:t>EL ATTAF</a:t>
            </a:r>
          </a:p>
          <a:p>
            <a:r>
              <a:rPr lang="fr-FR" sz="1400" b="1" dirty="0" smtClean="0">
                <a:solidFill>
                  <a:schemeClr val="tx1"/>
                </a:solidFill>
              </a:rPr>
              <a:t>EL ABADIA</a:t>
            </a:r>
          </a:p>
          <a:p>
            <a:r>
              <a:rPr lang="fr-FR" sz="1400" b="1" dirty="0" smtClean="0">
                <a:solidFill>
                  <a:schemeClr val="tx1"/>
                </a:solidFill>
              </a:rPr>
              <a:t>EL KARIMIA</a:t>
            </a:r>
          </a:p>
          <a:p>
            <a:r>
              <a:rPr lang="fr-FR" sz="1400" b="1" dirty="0" smtClean="0">
                <a:solidFill>
                  <a:schemeClr val="tx1"/>
                </a:solidFill>
              </a:rPr>
              <a:t>OULED BEN ABDELKADER</a:t>
            </a:r>
            <a:endParaRPr lang="fr-FR" sz="14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6" name="Image 5" descr="HN.JPG"/>
          <p:cNvPicPr>
            <a:picLocks noChangeAspect="1"/>
          </p:cNvPicPr>
          <p:nvPr/>
        </p:nvPicPr>
        <p:blipFill>
          <a:blip r:embed="rId4"/>
          <a:stretch>
            <a:fillRect/>
          </a:stretch>
        </p:blipFill>
        <p:spPr>
          <a:xfrm>
            <a:off x="2428860" y="642919"/>
            <a:ext cx="6143668" cy="4066174"/>
          </a:xfrm>
          <a:prstGeom prst="rect">
            <a:avLst/>
          </a:prstGeom>
        </p:spPr>
      </p:pic>
      <p:sp>
        <p:nvSpPr>
          <p:cNvPr id="7" name="Rectangle 6"/>
          <p:cNvSpPr/>
          <p:nvPr/>
        </p:nvSpPr>
        <p:spPr>
          <a:xfrm>
            <a:off x="3857620" y="142852"/>
            <a:ext cx="3929090" cy="4286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Résistance au cisaillement non drainé S</a:t>
            </a:r>
            <a:r>
              <a:rPr lang="fr-FR" sz="900" b="1" dirty="0" smtClean="0">
                <a:solidFill>
                  <a:schemeClr val="tx1"/>
                </a:solidFill>
              </a:rPr>
              <a:t>u</a:t>
            </a:r>
            <a:r>
              <a:rPr lang="fr-FR" sz="1400" b="1" dirty="0" smtClean="0">
                <a:solidFill>
                  <a:schemeClr val="tx1"/>
                </a:solidFill>
              </a:rPr>
              <a:t>, kg/cm²</a:t>
            </a:r>
            <a:endParaRPr lang="fr-FR" sz="1400" b="1" dirty="0">
              <a:solidFill>
                <a:schemeClr val="tx1"/>
              </a:solidFill>
            </a:endParaRPr>
          </a:p>
        </p:txBody>
      </p:sp>
      <p:sp>
        <p:nvSpPr>
          <p:cNvPr id="8" name="Rectangle 7"/>
          <p:cNvSpPr/>
          <p:nvPr/>
        </p:nvSpPr>
        <p:spPr>
          <a:xfrm>
            <a:off x="857224" y="2357430"/>
            <a:ext cx="1143008" cy="5000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Profondeur m</a:t>
            </a:r>
            <a:endParaRPr lang="fr-FR" sz="1400" b="1" dirty="0">
              <a:solidFill>
                <a:schemeClr val="tx1"/>
              </a:solidFill>
            </a:endParaRPr>
          </a:p>
        </p:txBody>
      </p:sp>
      <p:sp>
        <p:nvSpPr>
          <p:cNvPr id="10" name="Rectangle 9"/>
          <p:cNvSpPr/>
          <p:nvPr/>
        </p:nvSpPr>
        <p:spPr>
          <a:xfrm>
            <a:off x="3357554" y="4786322"/>
            <a:ext cx="4357718" cy="19288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3571868" y="4857760"/>
            <a:ext cx="928694" cy="3571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légende</a:t>
            </a:r>
            <a:endParaRPr lang="fr-FR" sz="1400" b="1" dirty="0">
              <a:solidFill>
                <a:schemeClr val="tx1"/>
              </a:solidFill>
            </a:endParaRPr>
          </a:p>
        </p:txBody>
      </p:sp>
      <p:sp>
        <p:nvSpPr>
          <p:cNvPr id="12" name="Organigramme : Connecteur 11"/>
          <p:cNvSpPr/>
          <p:nvPr/>
        </p:nvSpPr>
        <p:spPr>
          <a:xfrm>
            <a:off x="4714876" y="4929198"/>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rganigramme : Connecteur 12"/>
          <p:cNvSpPr/>
          <p:nvPr/>
        </p:nvSpPr>
        <p:spPr>
          <a:xfrm>
            <a:off x="4714876" y="5143512"/>
            <a:ext cx="142876" cy="142876"/>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riangle isocèle 13"/>
          <p:cNvSpPr/>
          <p:nvPr/>
        </p:nvSpPr>
        <p:spPr>
          <a:xfrm>
            <a:off x="4714876" y="5786454"/>
            <a:ext cx="142876" cy="14287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riangle isocèle 14"/>
          <p:cNvSpPr/>
          <p:nvPr/>
        </p:nvSpPr>
        <p:spPr>
          <a:xfrm>
            <a:off x="4714876" y="6000768"/>
            <a:ext cx="142876" cy="14287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rganigramme : Fusion 15"/>
          <p:cNvSpPr/>
          <p:nvPr/>
        </p:nvSpPr>
        <p:spPr>
          <a:xfrm flipH="1">
            <a:off x="4714876" y="6429396"/>
            <a:ext cx="142876" cy="142852"/>
          </a:xfrm>
          <a:prstGeom prst="flowChartMerg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flipH="1">
            <a:off x="4714876" y="5357826"/>
            <a:ext cx="142876" cy="14287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flipH="1">
            <a:off x="4714876" y="5572140"/>
            <a:ext cx="142876" cy="142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rganigramme : Connecteur 18"/>
          <p:cNvSpPr/>
          <p:nvPr/>
        </p:nvSpPr>
        <p:spPr>
          <a:xfrm>
            <a:off x="4714876" y="6215082"/>
            <a:ext cx="142876" cy="142876"/>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5072066" y="4857760"/>
            <a:ext cx="2500330" cy="17859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smtClean="0">
                <a:solidFill>
                  <a:schemeClr val="tx1"/>
                </a:solidFill>
              </a:rPr>
              <a:t>ECH CHLELIFF</a:t>
            </a:r>
          </a:p>
          <a:p>
            <a:r>
              <a:rPr lang="fr-FR" sz="1400" b="1" dirty="0" smtClean="0">
                <a:solidFill>
                  <a:schemeClr val="tx1"/>
                </a:solidFill>
              </a:rPr>
              <a:t>OUED FODDA</a:t>
            </a:r>
          </a:p>
          <a:p>
            <a:r>
              <a:rPr lang="fr-FR" sz="1400" b="1" dirty="0" smtClean="0">
                <a:solidFill>
                  <a:schemeClr val="tx1"/>
                </a:solidFill>
              </a:rPr>
              <a:t>OUED  SLY</a:t>
            </a:r>
          </a:p>
          <a:p>
            <a:r>
              <a:rPr lang="fr-FR" sz="1400" b="1" dirty="0" smtClean="0">
                <a:solidFill>
                  <a:schemeClr val="tx1"/>
                </a:solidFill>
              </a:rPr>
              <a:t>BOU KADIR</a:t>
            </a:r>
          </a:p>
          <a:p>
            <a:r>
              <a:rPr lang="fr-FR" sz="1400" b="1" dirty="0" smtClean="0">
                <a:solidFill>
                  <a:schemeClr val="tx1"/>
                </a:solidFill>
              </a:rPr>
              <a:t>EL ATTAF</a:t>
            </a:r>
          </a:p>
          <a:p>
            <a:r>
              <a:rPr lang="fr-FR" sz="1400" b="1" dirty="0" smtClean="0">
                <a:solidFill>
                  <a:schemeClr val="tx1"/>
                </a:solidFill>
              </a:rPr>
              <a:t>EL ABADIA</a:t>
            </a:r>
          </a:p>
          <a:p>
            <a:r>
              <a:rPr lang="fr-FR" sz="1400" b="1" dirty="0" smtClean="0">
                <a:solidFill>
                  <a:schemeClr val="tx1"/>
                </a:solidFill>
              </a:rPr>
              <a:t>EL KARIMIA</a:t>
            </a:r>
          </a:p>
          <a:p>
            <a:r>
              <a:rPr lang="fr-FR" sz="1400" b="1" dirty="0" smtClean="0">
                <a:solidFill>
                  <a:schemeClr val="tx1"/>
                </a:solidFill>
              </a:rPr>
              <a:t>OULED BEN ABDELKADER</a:t>
            </a:r>
            <a:endParaRPr lang="fr-FR" sz="1400" b="1"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428596" y="285728"/>
            <a:ext cx="2786082" cy="500066"/>
          </a:xfrm>
          <a:prstGeom prst="roundRect">
            <a:avLst/>
          </a:prstGeom>
          <a:solidFill>
            <a:schemeClr val="bg1"/>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u="sng" dirty="0" smtClean="0">
                <a:solidFill>
                  <a:srgbClr val="FFFF00"/>
                </a:solidFill>
                <a:latin typeface="Times New Roman" pitchFamily="18" charset="0"/>
                <a:cs typeface="Times New Roman" pitchFamily="18" charset="0"/>
              </a:rPr>
              <a:t>Carte </a:t>
            </a:r>
            <a:r>
              <a:rPr lang="fr-FR" sz="1400" b="1" u="sng" dirty="0" err="1" smtClean="0">
                <a:solidFill>
                  <a:srgbClr val="FFFF00"/>
                </a:solidFill>
                <a:latin typeface="Times New Roman" pitchFamily="18" charset="0"/>
                <a:cs typeface="Times New Roman" pitchFamily="18" charset="0"/>
              </a:rPr>
              <a:t>sismo</a:t>
            </a:r>
            <a:r>
              <a:rPr lang="fr-FR" sz="1400" b="1" u="sng" dirty="0" smtClean="0">
                <a:solidFill>
                  <a:srgbClr val="FFFF00"/>
                </a:solidFill>
                <a:latin typeface="Times New Roman" pitchFamily="18" charset="0"/>
                <a:cs typeface="Times New Roman" pitchFamily="18" charset="0"/>
              </a:rPr>
              <a:t>-tectonique:</a:t>
            </a:r>
            <a:endParaRPr lang="fr-FR" sz="1400" b="1" u="sng" dirty="0">
              <a:solidFill>
                <a:srgbClr val="FFFF00"/>
              </a:solidFill>
              <a:latin typeface="Times New Roman" pitchFamily="18" charset="0"/>
              <a:cs typeface="Times New Roman" pitchFamily="18" charset="0"/>
            </a:endParaRPr>
          </a:p>
        </p:txBody>
      </p:sp>
      <p:sp>
        <p:nvSpPr>
          <p:cNvPr id="7" name="Rectangle 6"/>
          <p:cNvSpPr/>
          <p:nvPr/>
        </p:nvSpPr>
        <p:spPr>
          <a:xfrm>
            <a:off x="285720" y="928670"/>
            <a:ext cx="8572560" cy="5715040"/>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smtClean="0">
                <a:solidFill>
                  <a:schemeClr val="bg1"/>
                </a:solidFill>
                <a:latin typeface="Times New Roman" pitchFamily="18" charset="0"/>
                <a:cs typeface="Times New Roman" pitchFamily="18" charset="0"/>
              </a:rPr>
              <a:t>	</a:t>
            </a:r>
            <a:r>
              <a:rPr lang="fr-FR" sz="1600" b="1" dirty="0" smtClean="0">
                <a:solidFill>
                  <a:schemeClr val="bg1"/>
                </a:solidFill>
                <a:latin typeface="Times New Roman" pitchFamily="18" charset="0"/>
                <a:cs typeface="Times New Roman" pitchFamily="18" charset="0"/>
              </a:rPr>
              <a:t>La carte </a:t>
            </a:r>
            <a:r>
              <a:rPr lang="fr-FR" sz="1600" b="1" dirty="0" err="1" smtClean="0">
                <a:solidFill>
                  <a:schemeClr val="bg1"/>
                </a:solidFill>
                <a:latin typeface="Times New Roman" pitchFamily="18" charset="0"/>
                <a:cs typeface="Times New Roman" pitchFamily="18" charset="0"/>
              </a:rPr>
              <a:t>sismo</a:t>
            </a:r>
            <a:r>
              <a:rPr lang="fr-FR" sz="1600" b="1" dirty="0" smtClean="0">
                <a:solidFill>
                  <a:schemeClr val="bg1"/>
                </a:solidFill>
                <a:latin typeface="Times New Roman" pitchFamily="18" charset="0"/>
                <a:cs typeface="Times New Roman" pitchFamily="18" charset="0"/>
              </a:rPr>
              <a:t>-tectonique renferme  les indicateurs suivantes:</a:t>
            </a:r>
          </a:p>
          <a:p>
            <a:endParaRPr lang="fr-FR" sz="1600" b="1" dirty="0" smtClean="0">
              <a:solidFill>
                <a:schemeClr val="bg1"/>
              </a:solidFill>
              <a:latin typeface="Times New Roman" pitchFamily="18" charset="0"/>
              <a:cs typeface="Times New Roman" pitchFamily="18" charset="0"/>
            </a:endParaRPr>
          </a:p>
          <a:p>
            <a:pPr lvl="1">
              <a:buFont typeface="Wingdings" pitchFamily="2" charset="2"/>
              <a:buChar char="Ø"/>
            </a:pPr>
            <a:r>
              <a:rPr lang="fr-FR" sz="1600" b="1" dirty="0" smtClean="0">
                <a:solidFill>
                  <a:schemeClr val="bg1"/>
                </a:solidFill>
                <a:latin typeface="Times New Roman" pitchFamily="18" charset="0"/>
                <a:cs typeface="Times New Roman" pitchFamily="18" charset="0"/>
              </a:rPr>
              <a:t> Epicentre des séismes classés d’après les magnitudes et les profondeurs focales.</a:t>
            </a:r>
          </a:p>
          <a:p>
            <a:pPr lvl="1">
              <a:buFont typeface="Wingdings" pitchFamily="2" charset="2"/>
              <a:buChar char="Ø"/>
            </a:pPr>
            <a:r>
              <a:rPr lang="fr-FR" sz="1600" b="1" dirty="0" smtClean="0">
                <a:solidFill>
                  <a:schemeClr val="bg1"/>
                </a:solidFill>
                <a:latin typeface="Times New Roman" pitchFamily="18" charset="0"/>
                <a:cs typeface="Times New Roman" pitchFamily="18" charset="0"/>
              </a:rPr>
              <a:t> Failles visibles à la surfaces, actives sur le plan Néotectonique.</a:t>
            </a:r>
          </a:p>
          <a:p>
            <a:pPr lvl="1">
              <a:buFont typeface="Wingdings" pitchFamily="2" charset="2"/>
              <a:buChar char="Ø"/>
            </a:pPr>
            <a:r>
              <a:rPr lang="fr-FR" sz="1600" b="1" dirty="0" smtClean="0">
                <a:solidFill>
                  <a:schemeClr val="bg1"/>
                </a:solidFill>
                <a:latin typeface="Times New Roman" pitchFamily="18" charset="0"/>
                <a:cs typeface="Times New Roman" pitchFamily="18" charset="0"/>
              </a:rPr>
              <a:t> Sections supposés de la faille se trouvant en profondeur d’après les donnes géotectonique.</a:t>
            </a:r>
          </a:p>
          <a:p>
            <a:pPr lvl="1">
              <a:buFont typeface="Wingdings" pitchFamily="2" charset="2"/>
              <a:buChar char="Ø"/>
            </a:pPr>
            <a:r>
              <a:rPr lang="fr-FR" sz="1600" b="1" dirty="0" smtClean="0">
                <a:solidFill>
                  <a:schemeClr val="bg1"/>
                </a:solidFill>
                <a:latin typeface="Times New Roman" pitchFamily="18" charset="0"/>
                <a:cs typeface="Times New Roman" pitchFamily="18" charset="0"/>
              </a:rPr>
              <a:t> Repère du l’unité tectonique la plus active.</a:t>
            </a:r>
          </a:p>
          <a:p>
            <a:pPr lvl="1">
              <a:buFont typeface="Wingdings" pitchFamily="2" charset="2"/>
              <a:buChar char="Ø"/>
            </a:pPr>
            <a:r>
              <a:rPr lang="fr-FR" sz="1600" b="1" dirty="0" smtClean="0">
                <a:solidFill>
                  <a:schemeClr val="bg1"/>
                </a:solidFill>
                <a:latin typeface="Times New Roman" pitchFamily="18" charset="0"/>
                <a:cs typeface="Times New Roman" pitchFamily="18" charset="0"/>
              </a:rPr>
              <a:t> Limites du séisme maximal régional possible à l’intérieur de la zone  épicentrale d’El Asnam.</a:t>
            </a:r>
          </a:p>
          <a:p>
            <a:endParaRPr lang="fr-FR" sz="1600" b="1" dirty="0" smtClean="0">
              <a:solidFill>
                <a:schemeClr val="bg1"/>
              </a:solidFill>
              <a:latin typeface="Times New Roman" pitchFamily="18" charset="0"/>
              <a:cs typeface="Times New Roman" pitchFamily="18" charset="0"/>
            </a:endParaRPr>
          </a:p>
          <a:p>
            <a:r>
              <a:rPr lang="fr-FR" sz="1600" b="1" dirty="0" smtClean="0">
                <a:solidFill>
                  <a:schemeClr val="bg1"/>
                </a:solidFill>
                <a:latin typeface="Times New Roman" pitchFamily="18" charset="0"/>
                <a:cs typeface="Times New Roman" pitchFamily="18" charset="0"/>
              </a:rPr>
              <a:t>	La distribution </a:t>
            </a:r>
            <a:r>
              <a:rPr lang="fr-FR" sz="1600" b="1" dirty="0" smtClean="0">
                <a:solidFill>
                  <a:schemeClr val="bg1"/>
                </a:solidFill>
                <a:latin typeface="Times New Roman" pitchFamily="18" charset="0"/>
                <a:cs typeface="Times New Roman" pitchFamily="18" charset="0"/>
              </a:rPr>
              <a:t>des </a:t>
            </a:r>
            <a:r>
              <a:rPr lang="fr-FR" sz="1600" b="1" dirty="0" smtClean="0">
                <a:solidFill>
                  <a:schemeClr val="bg1"/>
                </a:solidFill>
                <a:latin typeface="Times New Roman" pitchFamily="18" charset="0"/>
                <a:cs typeface="Times New Roman" pitchFamily="18" charset="0"/>
              </a:rPr>
              <a:t>épicentre confirme que les séismes sont en rapport avec les  processus tectonique dans la zone de la faille SENDJAS-TACHET, au environs des blocs tectoniques de BISSA, de TACHET et dans l’est de la vallée de CHELIFF . La plus forte concentration des épicentres est situé entre l’OUED FODDA , EL ABADIA, la montagne TACHET et ZEBOUDJE. </a:t>
            </a:r>
          </a:p>
          <a:p>
            <a:r>
              <a:rPr lang="fr-FR" sz="1600" b="1" dirty="0" smtClean="0">
                <a:solidFill>
                  <a:schemeClr val="bg1"/>
                </a:solidFill>
                <a:latin typeface="Times New Roman" pitchFamily="18" charset="0"/>
                <a:cs typeface="Times New Roman" pitchFamily="18" charset="0"/>
              </a:rPr>
              <a:t> 	lors de connaissance de la zone la plus active (</a:t>
            </a:r>
            <a:r>
              <a:rPr lang="fr-FR" sz="1600" b="1" dirty="0" err="1" smtClean="0">
                <a:solidFill>
                  <a:schemeClr val="bg1"/>
                </a:solidFill>
                <a:latin typeface="Times New Roman" pitchFamily="18" charset="0"/>
                <a:cs typeface="Times New Roman" pitchFamily="18" charset="0"/>
              </a:rPr>
              <a:t>sismo</a:t>
            </a:r>
            <a:r>
              <a:rPr lang="fr-FR" sz="1600" b="1" dirty="0" smtClean="0">
                <a:solidFill>
                  <a:schemeClr val="bg1"/>
                </a:solidFill>
                <a:latin typeface="Times New Roman" pitchFamily="18" charset="0"/>
                <a:cs typeface="Times New Roman" pitchFamily="18" charset="0"/>
              </a:rPr>
              <a:t>-tectonique</a:t>
            </a:r>
            <a:r>
              <a:rPr lang="fr-FR" sz="1600" b="1" dirty="0" smtClean="0">
                <a:solidFill>
                  <a:schemeClr val="bg1"/>
                </a:solidFill>
                <a:latin typeface="Times New Roman" pitchFamily="18" charset="0"/>
                <a:cs typeface="Times New Roman" pitchFamily="18" charset="0"/>
              </a:rPr>
              <a:t>), deux faits suivants sont à prendre compte:</a:t>
            </a:r>
          </a:p>
          <a:p>
            <a:endParaRPr lang="fr-FR" sz="1600" b="1" dirty="0" smtClean="0">
              <a:solidFill>
                <a:schemeClr val="bg1"/>
              </a:solidFill>
              <a:latin typeface="Times New Roman" pitchFamily="18" charset="0"/>
              <a:cs typeface="Times New Roman" pitchFamily="18" charset="0"/>
            </a:endParaRPr>
          </a:p>
          <a:p>
            <a:pPr lvl="1">
              <a:buFont typeface="Wingdings" pitchFamily="2" charset="2"/>
              <a:buChar char="v"/>
            </a:pPr>
            <a:r>
              <a:rPr lang="fr-FR" sz="1600" b="1" dirty="0" smtClean="0">
                <a:solidFill>
                  <a:schemeClr val="bg1"/>
                </a:solidFill>
                <a:latin typeface="Times New Roman" pitchFamily="18" charset="0"/>
                <a:cs typeface="Times New Roman" pitchFamily="18" charset="0"/>
              </a:rPr>
              <a:t> les changements les plus importants entre BENI RACHED et ZEBOUDJE ( compression de roche, soulèvement vertical des bords des blocs tectonique, chevauchement et déplacement horizontale dans la zone de BENI RACHED-TACHET).</a:t>
            </a:r>
          </a:p>
          <a:p>
            <a:pPr lvl="1">
              <a:buFont typeface="Wingdings" pitchFamily="2" charset="2"/>
              <a:buChar char="v"/>
            </a:pPr>
            <a:r>
              <a:rPr lang="fr-FR" sz="1600" b="1" dirty="0" smtClean="0">
                <a:solidFill>
                  <a:schemeClr val="bg1"/>
                </a:solidFill>
                <a:latin typeface="Times New Roman" pitchFamily="18" charset="0"/>
                <a:cs typeface="Times New Roman" pitchFamily="18" charset="0"/>
              </a:rPr>
              <a:t>La formation de failles transversales sur la ligne DJ OUARSENIS-SENDJAS-EL ASNAM  </a:t>
            </a:r>
            <a:endParaRPr lang="fr-FR" sz="16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4" name="Picture 2" descr="E:\GEOLOGIE\Zinou Master 1\Dossier 2\Projet tutoré du 2 semestre\Le seisme d' ech chlef\Photo sism\Carte sismotectonique 1.JPG"/>
          <p:cNvPicPr>
            <a:picLocks noChangeAspect="1" noChangeArrowheads="1"/>
          </p:cNvPicPr>
          <p:nvPr/>
        </p:nvPicPr>
        <p:blipFill>
          <a:blip r:embed="rId4"/>
          <a:srcRect/>
          <a:stretch>
            <a:fillRect/>
          </a:stretch>
        </p:blipFill>
        <p:spPr bwMode="auto">
          <a:xfrm>
            <a:off x="2786050" y="142852"/>
            <a:ext cx="6134099" cy="5214974"/>
          </a:xfrm>
          <a:prstGeom prst="rect">
            <a:avLst/>
          </a:prstGeom>
          <a:noFill/>
        </p:spPr>
      </p:pic>
      <p:pic>
        <p:nvPicPr>
          <p:cNvPr id="1027" name="Picture 3" descr="E:\GEOLOGIE\Zinou Master 1\Dossier 2\Projet tutoré du 2 semestre\Le seisme d' ech chlef\Photo sism\leg 1.JPG"/>
          <p:cNvPicPr>
            <a:picLocks noChangeAspect="1" noChangeArrowheads="1"/>
          </p:cNvPicPr>
          <p:nvPr/>
        </p:nvPicPr>
        <p:blipFill>
          <a:blip r:embed="rId5"/>
          <a:srcRect/>
          <a:stretch>
            <a:fillRect/>
          </a:stretch>
        </p:blipFill>
        <p:spPr bwMode="auto">
          <a:xfrm>
            <a:off x="428596" y="5429264"/>
            <a:ext cx="714376" cy="1428736"/>
          </a:xfrm>
          <a:prstGeom prst="rect">
            <a:avLst/>
          </a:prstGeom>
          <a:noFill/>
          <a:ln>
            <a:solidFill>
              <a:schemeClr val="accent1"/>
            </a:solidFill>
          </a:ln>
        </p:spPr>
      </p:pic>
      <p:sp>
        <p:nvSpPr>
          <p:cNvPr id="9" name="Rectangle 8"/>
          <p:cNvSpPr/>
          <p:nvPr/>
        </p:nvSpPr>
        <p:spPr>
          <a:xfrm>
            <a:off x="1214414" y="5429264"/>
            <a:ext cx="3500462" cy="1428736"/>
          </a:xfrm>
          <a:prstGeom prst="rect">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100" b="1" dirty="0" smtClean="0">
                <a:solidFill>
                  <a:schemeClr val="tx1"/>
                </a:solidFill>
              </a:rPr>
              <a:t>Section de la faille SENDJAS-TACHET</a:t>
            </a:r>
          </a:p>
          <a:p>
            <a:r>
              <a:rPr lang="fr-FR" sz="1100" b="1" dirty="0" smtClean="0">
                <a:solidFill>
                  <a:schemeClr val="tx1"/>
                </a:solidFill>
              </a:rPr>
              <a:t>Faille sans repère de caractère</a:t>
            </a:r>
          </a:p>
          <a:p>
            <a:r>
              <a:rPr lang="fr-FR" sz="1100" b="1" dirty="0" smtClean="0">
                <a:solidFill>
                  <a:schemeClr val="tx1"/>
                </a:solidFill>
              </a:rPr>
              <a:t>Failles inverse</a:t>
            </a:r>
          </a:p>
          <a:p>
            <a:r>
              <a:rPr lang="fr-FR" sz="1100" b="1" dirty="0" smtClean="0">
                <a:solidFill>
                  <a:schemeClr val="tx1"/>
                </a:solidFill>
              </a:rPr>
              <a:t>Failles avec le repère du déplacement horizontale</a:t>
            </a:r>
          </a:p>
          <a:p>
            <a:r>
              <a:rPr lang="fr-FR" sz="1100" b="1" dirty="0" smtClean="0">
                <a:solidFill>
                  <a:schemeClr val="tx1"/>
                </a:solidFill>
              </a:rPr>
              <a:t>Section de la faille supposées</a:t>
            </a:r>
          </a:p>
          <a:p>
            <a:r>
              <a:rPr lang="fr-FR" sz="1100" b="1" dirty="0" smtClean="0">
                <a:solidFill>
                  <a:schemeClr val="tx1"/>
                </a:solidFill>
              </a:rPr>
              <a:t>Failles en profondeur d’après  les données  géophysiques</a:t>
            </a:r>
          </a:p>
          <a:p>
            <a:r>
              <a:rPr lang="fr-FR" sz="1100" b="1" dirty="0" smtClean="0">
                <a:solidFill>
                  <a:schemeClr val="tx1"/>
                </a:solidFill>
              </a:rPr>
              <a:t>Masse tectonique active l’intense activité sismique</a:t>
            </a:r>
          </a:p>
          <a:p>
            <a:r>
              <a:rPr lang="fr-FR" sz="1100" b="1" dirty="0" smtClean="0">
                <a:solidFill>
                  <a:schemeClr val="tx1"/>
                </a:solidFill>
              </a:rPr>
              <a:t>Limite de la zone ou l’apparition de du séisme régional </a:t>
            </a:r>
            <a:endParaRPr lang="fr-FR" sz="1100" b="1" dirty="0">
              <a:solidFill>
                <a:schemeClr val="tx1"/>
              </a:solidFill>
            </a:endParaRPr>
          </a:p>
        </p:txBody>
      </p:sp>
      <p:pic>
        <p:nvPicPr>
          <p:cNvPr id="1028" name="Picture 4" descr="E:\GEOLOGIE\Zinou Master 1\Dossier 2\Projet tutoré du 2 semestre\Le seisme d' ech chlef\Photo sism\112.JPG"/>
          <p:cNvPicPr>
            <a:picLocks noChangeAspect="1" noChangeArrowheads="1"/>
          </p:cNvPicPr>
          <p:nvPr/>
        </p:nvPicPr>
        <p:blipFill>
          <a:blip r:embed="rId6" cstate="print"/>
          <a:srcRect/>
          <a:stretch>
            <a:fillRect/>
          </a:stretch>
        </p:blipFill>
        <p:spPr bwMode="auto">
          <a:xfrm>
            <a:off x="8001024" y="5429264"/>
            <a:ext cx="428628" cy="428628"/>
          </a:xfrm>
          <a:prstGeom prst="rect">
            <a:avLst/>
          </a:prstGeom>
          <a:noFill/>
        </p:spPr>
      </p:pic>
      <p:pic>
        <p:nvPicPr>
          <p:cNvPr id="1029" name="Picture 5" descr="E:\GEOLOGIE\Zinou Master 1\Dossier 2\Projet tutoré du 2 semestre\Le seisme d' ech chlef\Photo sism\11.JPG"/>
          <p:cNvPicPr>
            <a:picLocks noChangeAspect="1" noChangeArrowheads="1"/>
          </p:cNvPicPr>
          <p:nvPr/>
        </p:nvPicPr>
        <p:blipFill>
          <a:blip r:embed="rId7"/>
          <a:srcRect/>
          <a:stretch>
            <a:fillRect/>
          </a:stretch>
        </p:blipFill>
        <p:spPr bwMode="auto">
          <a:xfrm>
            <a:off x="7000892" y="5889606"/>
            <a:ext cx="1785950" cy="297912"/>
          </a:xfrm>
          <a:prstGeom prst="rect">
            <a:avLst/>
          </a:prstGeom>
          <a:noFill/>
        </p:spPr>
      </p:pic>
      <p:pic>
        <p:nvPicPr>
          <p:cNvPr id="1031" name="Picture 7" descr="E:\GEOLOGIE\Zinou Master 1\Dossier 2\Projet tutoré du 2 semestre\Le seisme d' ech chlef\Photo sism\121.JPG"/>
          <p:cNvPicPr>
            <a:picLocks noChangeAspect="1" noChangeArrowheads="1"/>
          </p:cNvPicPr>
          <p:nvPr/>
        </p:nvPicPr>
        <p:blipFill>
          <a:blip r:embed="rId8"/>
          <a:srcRect/>
          <a:stretch>
            <a:fillRect/>
          </a:stretch>
        </p:blipFill>
        <p:spPr bwMode="auto">
          <a:xfrm>
            <a:off x="8143900" y="6429396"/>
            <a:ext cx="295275" cy="295275"/>
          </a:xfrm>
          <a:prstGeom prst="rect">
            <a:avLst/>
          </a:prstGeom>
          <a:noFill/>
        </p:spPr>
      </p:pic>
      <p:sp>
        <p:nvSpPr>
          <p:cNvPr id="14" name="Rectangle 13"/>
          <p:cNvSpPr/>
          <p:nvPr/>
        </p:nvSpPr>
        <p:spPr>
          <a:xfrm>
            <a:off x="6000760" y="5500702"/>
            <a:ext cx="2000264" cy="214314"/>
          </a:xfrm>
          <a:prstGeom prst="rect">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sz="1100" b="1" dirty="0" smtClean="0">
                <a:solidFill>
                  <a:schemeClr val="tx1"/>
                </a:solidFill>
              </a:rPr>
              <a:t>Magnitude (5-5.9), (6-6.9), (≥7)</a:t>
            </a:r>
            <a:endParaRPr lang="fr-FR" sz="1100" b="1" dirty="0">
              <a:solidFill>
                <a:schemeClr val="tx1"/>
              </a:solidFill>
            </a:endParaRPr>
          </a:p>
        </p:txBody>
      </p:sp>
      <p:sp>
        <p:nvSpPr>
          <p:cNvPr id="15" name="Rectangle 14"/>
          <p:cNvSpPr/>
          <p:nvPr/>
        </p:nvSpPr>
        <p:spPr>
          <a:xfrm>
            <a:off x="6072198" y="5929330"/>
            <a:ext cx="928694" cy="2143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tx1"/>
                </a:solidFill>
              </a:rPr>
              <a:t>Profondeur</a:t>
            </a:r>
            <a:endParaRPr lang="fr-FR" sz="1100" b="1" dirty="0">
              <a:solidFill>
                <a:schemeClr val="tx1"/>
              </a:solidFill>
            </a:endParaRPr>
          </a:p>
        </p:txBody>
      </p:sp>
      <p:cxnSp>
        <p:nvCxnSpPr>
          <p:cNvPr id="17" name="Connecteur droit 16"/>
          <p:cNvCxnSpPr/>
          <p:nvPr/>
        </p:nvCxnSpPr>
        <p:spPr>
          <a:xfrm rot="10800000">
            <a:off x="357158" y="5429264"/>
            <a:ext cx="8572560" cy="158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 name="Connecteur droit 18"/>
          <p:cNvCxnSpPr/>
          <p:nvPr/>
        </p:nvCxnSpPr>
        <p:spPr>
          <a:xfrm rot="5400000">
            <a:off x="-356416" y="6142838"/>
            <a:ext cx="1428736" cy="158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a:off x="8215350" y="6143632"/>
            <a:ext cx="1428736" cy="158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6929454" y="6215082"/>
            <a:ext cx="1857388" cy="21431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100" b="1" dirty="0" smtClean="0">
                <a:solidFill>
                  <a:schemeClr val="tx1"/>
                </a:solidFill>
              </a:rPr>
              <a:t>0-5    10-19   20-29    ≥30    ---</a:t>
            </a:r>
            <a:endParaRPr lang="fr-FR" sz="1100" b="1" dirty="0">
              <a:solidFill>
                <a:schemeClr val="tx1"/>
              </a:solidFill>
            </a:endParaRPr>
          </a:p>
        </p:txBody>
      </p:sp>
      <p:sp>
        <p:nvSpPr>
          <p:cNvPr id="24" name="Accolade ouvrante 23"/>
          <p:cNvSpPr/>
          <p:nvPr/>
        </p:nvSpPr>
        <p:spPr>
          <a:xfrm>
            <a:off x="5857884" y="5572140"/>
            <a:ext cx="71438" cy="1143008"/>
          </a:xfrm>
          <a:prstGeom prst="leftBrace">
            <a:avLst>
              <a:gd name="adj1" fmla="val 8333"/>
              <a:gd name="adj2" fmla="val 51567"/>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4786314" y="5857892"/>
            <a:ext cx="1071570" cy="500066"/>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200" b="1" dirty="0" smtClean="0">
                <a:solidFill>
                  <a:srgbClr val="FF0000"/>
                </a:solidFill>
              </a:rPr>
              <a:t>Données sismologique</a:t>
            </a:r>
            <a:endParaRPr lang="fr-FR" sz="1200" b="1" dirty="0">
              <a:solidFill>
                <a:srgbClr val="FF0000"/>
              </a:solidFill>
            </a:endParaRPr>
          </a:p>
        </p:txBody>
      </p:sp>
      <p:sp>
        <p:nvSpPr>
          <p:cNvPr id="26" name="Rectangle 25"/>
          <p:cNvSpPr/>
          <p:nvPr/>
        </p:nvSpPr>
        <p:spPr>
          <a:xfrm>
            <a:off x="214282" y="5072074"/>
            <a:ext cx="2071702" cy="285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b="1" dirty="0" smtClean="0">
                <a:solidFill>
                  <a:srgbClr val="FF0000"/>
                </a:solidFill>
              </a:rPr>
              <a:t>Failles néotectonique actives</a:t>
            </a:r>
            <a:endParaRPr lang="fr-FR" sz="1200" b="1" dirty="0">
              <a:solidFill>
                <a:srgbClr val="FF0000"/>
              </a:solidFill>
            </a:endParaRPr>
          </a:p>
        </p:txBody>
      </p:sp>
      <p:sp>
        <p:nvSpPr>
          <p:cNvPr id="27" name="Rectangle 26"/>
          <p:cNvSpPr/>
          <p:nvPr/>
        </p:nvSpPr>
        <p:spPr>
          <a:xfrm>
            <a:off x="357158" y="4643446"/>
            <a:ext cx="1357322" cy="3571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u="sng" dirty="0" smtClean="0">
                <a:solidFill>
                  <a:srgbClr val="FF0000"/>
                </a:solidFill>
              </a:rPr>
              <a:t>Légende:</a:t>
            </a:r>
            <a:endParaRPr lang="fr-FR" b="1" u="sng"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2050" name="Picture 2" descr="E:\GEOLOGIE\Zinou Master 1\Dossier 2\Projet tutoré du 2 semestre\Le seisme d' ech chlef\Photo sism\131.JPG"/>
          <p:cNvPicPr>
            <a:picLocks noChangeAspect="1" noChangeArrowheads="1"/>
          </p:cNvPicPr>
          <p:nvPr/>
        </p:nvPicPr>
        <p:blipFill>
          <a:blip r:embed="rId4"/>
          <a:srcRect/>
          <a:stretch>
            <a:fillRect/>
          </a:stretch>
        </p:blipFill>
        <p:spPr bwMode="auto">
          <a:xfrm>
            <a:off x="3000364" y="214290"/>
            <a:ext cx="5472122" cy="6215106"/>
          </a:xfrm>
          <a:prstGeom prst="rect">
            <a:avLst/>
          </a:prstGeom>
          <a:noFill/>
        </p:spPr>
      </p:pic>
      <p:sp>
        <p:nvSpPr>
          <p:cNvPr id="6" name="Rectangle 5"/>
          <p:cNvSpPr/>
          <p:nvPr/>
        </p:nvSpPr>
        <p:spPr>
          <a:xfrm>
            <a:off x="4857752" y="5143512"/>
            <a:ext cx="3214710" cy="928694"/>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200" b="1" dirty="0" smtClean="0">
                <a:solidFill>
                  <a:schemeClr val="tx1"/>
                </a:solidFill>
                <a:latin typeface="Times New Roman" pitchFamily="18" charset="0"/>
                <a:cs typeface="Times New Roman" pitchFamily="18" charset="0"/>
              </a:rPr>
              <a:t>Fréquence des séismes lors de l’activité. Intense en 1980-1981 (10 octobre 1980- 30 avril 1981) sur l’unité de superficie 0.1</a:t>
            </a:r>
            <a:r>
              <a:rPr lang="el-GR" sz="1200" b="1" dirty="0" smtClean="0">
                <a:solidFill>
                  <a:schemeClr val="tx1"/>
                </a:solidFill>
                <a:latin typeface="Times New Roman" pitchFamily="18" charset="0"/>
                <a:cs typeface="Times New Roman" pitchFamily="18" charset="0"/>
              </a:rPr>
              <a:t>ρ</a:t>
            </a:r>
            <a:r>
              <a:rPr lang="fr-FR" sz="1200" b="1" dirty="0" smtClean="0">
                <a:solidFill>
                  <a:schemeClr val="tx1"/>
                </a:solidFill>
                <a:latin typeface="Times New Roman" pitchFamily="18" charset="0"/>
                <a:cs typeface="Times New Roman" pitchFamily="18" charset="0"/>
              </a:rPr>
              <a:t>*0.1</a:t>
            </a:r>
            <a:r>
              <a:rPr lang="el-GR" sz="1200" b="1" dirty="0" smtClean="0">
                <a:solidFill>
                  <a:schemeClr val="tx1"/>
                </a:solidFill>
                <a:latin typeface="Times New Roman" pitchFamily="18" charset="0"/>
                <a:cs typeface="Times New Roman" pitchFamily="18" charset="0"/>
              </a:rPr>
              <a:t>λ</a:t>
            </a:r>
            <a:r>
              <a:rPr lang="fr-FR" sz="1200" b="1" dirty="0" smtClean="0">
                <a:solidFill>
                  <a:schemeClr val="tx1"/>
                </a:solidFill>
                <a:latin typeface="Times New Roman" pitchFamily="18" charset="0"/>
                <a:cs typeface="Times New Roman" pitchFamily="18" charset="0"/>
              </a:rPr>
              <a:t> (les données d’après OUYED, 1981 et CESM)</a:t>
            </a:r>
            <a:endParaRPr lang="fr-FR" sz="1200" b="1" dirty="0">
              <a:solidFill>
                <a:schemeClr val="tx1"/>
              </a:solidFill>
              <a:latin typeface="Times New Roman" pitchFamily="18" charset="0"/>
              <a:cs typeface="Times New Roman" pitchFamily="18" charset="0"/>
            </a:endParaRPr>
          </a:p>
        </p:txBody>
      </p:sp>
      <p:sp>
        <p:nvSpPr>
          <p:cNvPr id="8" name="Rectangle à coins arrondis 7"/>
          <p:cNvSpPr/>
          <p:nvPr/>
        </p:nvSpPr>
        <p:spPr>
          <a:xfrm>
            <a:off x="285720" y="357166"/>
            <a:ext cx="2214578" cy="64294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u="sng" dirty="0" smtClean="0">
                <a:solidFill>
                  <a:schemeClr val="tx1"/>
                </a:solidFill>
                <a:latin typeface="Times New Roman" pitchFamily="18" charset="0"/>
                <a:cs typeface="Times New Roman" pitchFamily="18" charset="0"/>
              </a:rPr>
              <a:t>Fréquence de séisme:</a:t>
            </a:r>
            <a:endParaRPr lang="fr-FR" sz="1600" b="1" u="sng"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4" name="Picture 2" descr="E:\GEOLOGIE\Zinou Master 1\Dossier 2\Projet tutoré du 2 semestre\Le seisme d' ech chlef\Photo sism\micro z.JPG"/>
          <p:cNvPicPr>
            <a:picLocks noChangeAspect="1" noChangeArrowheads="1"/>
          </p:cNvPicPr>
          <p:nvPr/>
        </p:nvPicPr>
        <p:blipFill>
          <a:blip r:embed="rId4"/>
          <a:srcRect/>
          <a:stretch>
            <a:fillRect/>
          </a:stretch>
        </p:blipFill>
        <p:spPr bwMode="auto">
          <a:xfrm>
            <a:off x="3929058" y="214290"/>
            <a:ext cx="5049957" cy="6500858"/>
          </a:xfrm>
          <a:prstGeom prst="rect">
            <a:avLst/>
          </a:prstGeom>
          <a:noFill/>
        </p:spPr>
      </p:pic>
      <p:sp>
        <p:nvSpPr>
          <p:cNvPr id="6" name="Rectangle à coins arrondis 5"/>
          <p:cNvSpPr/>
          <p:nvPr/>
        </p:nvSpPr>
        <p:spPr>
          <a:xfrm>
            <a:off x="142844" y="142852"/>
            <a:ext cx="3429024" cy="4286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u="sng" dirty="0" smtClean="0">
                <a:solidFill>
                  <a:schemeClr val="tx1"/>
                </a:solidFill>
                <a:latin typeface="Times New Roman" pitchFamily="18" charset="0"/>
                <a:cs typeface="Times New Roman" pitchFamily="18" charset="0"/>
              </a:rPr>
              <a:t>Carte de synthèse des aléas et de micro-zonage sismique</a:t>
            </a:r>
            <a:endParaRPr lang="fr-FR" sz="1400" b="1" u="sng" dirty="0">
              <a:solidFill>
                <a:schemeClr val="tx1"/>
              </a:solidFill>
              <a:latin typeface="Times New Roman" pitchFamily="18" charset="0"/>
              <a:cs typeface="Times New Roman" pitchFamily="18" charset="0"/>
            </a:endParaRPr>
          </a:p>
        </p:txBody>
      </p:sp>
      <p:sp>
        <p:nvSpPr>
          <p:cNvPr id="7" name="Rectangle 6"/>
          <p:cNvSpPr/>
          <p:nvPr/>
        </p:nvSpPr>
        <p:spPr>
          <a:xfrm>
            <a:off x="214282" y="785794"/>
            <a:ext cx="3643338" cy="5857916"/>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a:buFont typeface="+mj-lt"/>
              <a:buAutoNum type="arabicPeriod"/>
            </a:pPr>
            <a:r>
              <a:rPr lang="fr-FR" sz="2000" dirty="0" smtClean="0">
                <a:solidFill>
                  <a:schemeClr val="bg1"/>
                </a:solidFill>
                <a:latin typeface="Times New Roman" pitchFamily="18" charset="0"/>
                <a:cs typeface="Times New Roman" pitchFamily="18" charset="0"/>
              </a:rPr>
              <a:t>la zone I couvre 02 grandes surfaces. Il s’agit, du lit majeur de l’oued Chéliff et de l’oued </a:t>
            </a:r>
            <a:r>
              <a:rPr lang="fr-FR" sz="2000" dirty="0" err="1" smtClean="0">
                <a:solidFill>
                  <a:schemeClr val="bg1"/>
                </a:solidFill>
                <a:latin typeface="Times New Roman" pitchFamily="18" charset="0"/>
                <a:cs typeface="Times New Roman" pitchFamily="18" charset="0"/>
              </a:rPr>
              <a:t>Tsishaout</a:t>
            </a:r>
            <a:r>
              <a:rPr lang="fr-FR" sz="2000" dirty="0" smtClean="0">
                <a:solidFill>
                  <a:schemeClr val="bg1"/>
                </a:solidFill>
                <a:latin typeface="Times New Roman" pitchFamily="18" charset="0"/>
                <a:cs typeface="Times New Roman" pitchFamily="18" charset="0"/>
              </a:rPr>
              <a:t>, classés en zone I du fait de leur potentiel de liquéfaction élevé. La zone comportant le potentiel de rupture en surface le long et au nord de la trace de la faille des montagnes rouges est également classés en zone I. La zone I inclut encore quelque petites zones affectés des phénomènes de liquéfaction</a:t>
            </a:r>
            <a:r>
              <a:rPr lang="fr-FR" sz="1200" dirty="0" smtClean="0">
                <a:solidFill>
                  <a:schemeClr val="bg1"/>
                </a:solidFill>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4"/>
          <p:cNvSpPr/>
          <p:nvPr/>
        </p:nvSpPr>
        <p:spPr>
          <a:xfrm>
            <a:off x="714348" y="285728"/>
            <a:ext cx="7715304" cy="6286544"/>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Font typeface="+mj-lt"/>
              <a:buAutoNum type="arabicPeriod"/>
            </a:pPr>
            <a:r>
              <a:rPr lang="fr-FR" sz="2000" dirty="0" smtClean="0">
                <a:solidFill>
                  <a:schemeClr val="bg1"/>
                </a:solidFill>
                <a:latin typeface="Times New Roman" pitchFamily="18" charset="0"/>
                <a:cs typeface="Times New Roman" pitchFamily="18" charset="0"/>
              </a:rPr>
              <a:t>Les terrasses emboitées du lit majeur de l’oued Chéliff sont classées en zone II du fait que leur potentiel de liquéfaction est considéré comme modéré. La vaste surface, située dans la partie centrale de la valle, est classées en zone II du fait de l’importance des zones remblayées par des activités humaines sur une épaisseur allant jusqu’à 5m ou plus en certain endroits. Le comportement de ce type de matériaux en cas de secousse sismique doit être inclut dans la conception des constructions sur cette surface. L’étroite vallée alluviale remblayée artificiellement mérite une attention toute particulière. Dans cette zone, le remblais est généralement plus épais et recouvre des sédiments plus tendres que sur les flancs situés de part et d’autre du vallon.</a:t>
            </a:r>
          </a:p>
          <a:p>
            <a:pPr marL="228600" indent="-228600">
              <a:buFont typeface="+mj-lt"/>
              <a:buAutoNum type="arabicPeriod"/>
            </a:pPr>
            <a:endParaRPr lang="fr-FR" sz="2000" dirty="0" smtClean="0">
              <a:solidFill>
                <a:schemeClr val="bg1"/>
              </a:solidFill>
              <a:latin typeface="Times New Roman" pitchFamily="18" charset="0"/>
              <a:cs typeface="Times New Roman" pitchFamily="18" charset="0"/>
            </a:endParaRPr>
          </a:p>
          <a:p>
            <a:pPr marL="228600" indent="-228600">
              <a:buFont typeface="+mj-lt"/>
              <a:buAutoNum type="arabicPeriod"/>
            </a:pPr>
            <a:endParaRPr lang="fr-FR" sz="2000" dirty="0" smtClean="0">
              <a:solidFill>
                <a:schemeClr val="bg1"/>
              </a:solidFill>
              <a:latin typeface="Times New Roman" pitchFamily="18" charset="0"/>
              <a:cs typeface="Times New Roman" pitchFamily="18" charset="0"/>
            </a:endParaRPr>
          </a:p>
          <a:p>
            <a:pPr marL="228600" indent="-228600">
              <a:buFont typeface="+mj-lt"/>
              <a:buAutoNum type="arabicPeriod"/>
            </a:pPr>
            <a:r>
              <a:rPr lang="fr-FR" sz="2000" dirty="0" smtClean="0">
                <a:solidFill>
                  <a:schemeClr val="bg1"/>
                </a:solidFill>
                <a:latin typeface="Times New Roman" pitchFamily="18" charset="0"/>
                <a:cs typeface="Times New Roman" pitchFamily="18" charset="0"/>
              </a:rPr>
              <a:t>Les autres quartiers de la ville sont classées en zone III. La terrasse alluviale holocène de la rive droite de l’oued Chéliff est classée zone III ť , car elle est sujette à un léger potentiel de tassement et de compaction des sols lors d’une secousse sismique.           </a:t>
            </a:r>
            <a:endParaRPr lang="fr-FR" sz="20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6" name="Rectangle à coins arrondis 5"/>
          <p:cNvSpPr/>
          <p:nvPr/>
        </p:nvSpPr>
        <p:spPr>
          <a:xfrm>
            <a:off x="1357290" y="428604"/>
            <a:ext cx="1857388" cy="428628"/>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chemeClr val="tx1"/>
                </a:solidFill>
                <a:latin typeface="Times New Roman" pitchFamily="18" charset="0"/>
                <a:cs typeface="Times New Roman" pitchFamily="18" charset="0"/>
              </a:rPr>
              <a:t>Conclusion</a:t>
            </a:r>
            <a:r>
              <a:rPr lang="fr-FR" sz="1400" b="1" u="sng" dirty="0" smtClean="0">
                <a:solidFill>
                  <a:schemeClr val="tx1"/>
                </a:solidFill>
                <a:latin typeface="Times New Roman" pitchFamily="18" charset="0"/>
                <a:cs typeface="Times New Roman" pitchFamily="18" charset="0"/>
              </a:rPr>
              <a:t>:</a:t>
            </a:r>
            <a:endParaRPr lang="fr-FR" sz="1400" b="1" u="sng" dirty="0">
              <a:solidFill>
                <a:schemeClr val="tx1"/>
              </a:solidFill>
              <a:latin typeface="Times New Roman" pitchFamily="18" charset="0"/>
              <a:cs typeface="Times New Roman" pitchFamily="18" charset="0"/>
            </a:endParaRPr>
          </a:p>
        </p:txBody>
      </p:sp>
      <p:sp>
        <p:nvSpPr>
          <p:cNvPr id="7" name="Rectangle 6"/>
          <p:cNvSpPr/>
          <p:nvPr/>
        </p:nvSpPr>
        <p:spPr>
          <a:xfrm>
            <a:off x="285720" y="1428736"/>
            <a:ext cx="8501122" cy="478634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dirty="0" smtClean="0">
                <a:solidFill>
                  <a:schemeClr val="tx1"/>
                </a:solidFill>
                <a:latin typeface="Times New Roman" pitchFamily="18" charset="0"/>
                <a:cs typeface="Times New Roman" pitchFamily="18" charset="0"/>
              </a:rPr>
              <a:t>	</a:t>
            </a:r>
            <a:r>
              <a:rPr lang="fr-FR" sz="2400" dirty="0" smtClean="0">
                <a:solidFill>
                  <a:schemeClr val="tx1"/>
                </a:solidFill>
                <a:latin typeface="Times New Roman" pitchFamily="18" charset="0"/>
                <a:cs typeface="Times New Roman" pitchFamily="18" charset="0"/>
              </a:rPr>
              <a:t>La carte de micro-zonage sismique est basée sur la sismicité et la tectonique régionale, ainsi que sur les conditions locales de géologie, géotechnique. Les résultats généraux sont résumés ci après.</a:t>
            </a:r>
          </a:p>
          <a:p>
            <a:r>
              <a:rPr lang="fr-FR" sz="2400" dirty="0" smtClean="0">
                <a:solidFill>
                  <a:schemeClr val="tx1"/>
                </a:solidFill>
                <a:latin typeface="Times New Roman" pitchFamily="18" charset="0"/>
                <a:cs typeface="Times New Roman" pitchFamily="18" charset="0"/>
              </a:rPr>
              <a:t>	L’aléa du au fortes vibrations du sol est relativement élevé pour toutes les zones urbaines, et il est d’autant plus élevé que la ville est proche de la faille d’oued </a:t>
            </a:r>
            <a:r>
              <a:rPr lang="fr-FR" sz="2400" dirty="0" err="1" smtClean="0">
                <a:solidFill>
                  <a:schemeClr val="tx1"/>
                </a:solidFill>
                <a:latin typeface="Times New Roman" pitchFamily="18" charset="0"/>
                <a:cs typeface="Times New Roman" pitchFamily="18" charset="0"/>
              </a:rPr>
              <a:t>Fodda</a:t>
            </a:r>
            <a:r>
              <a:rPr lang="fr-FR" sz="2400" dirty="0" smtClean="0">
                <a:solidFill>
                  <a:schemeClr val="tx1"/>
                </a:solidFill>
                <a:latin typeface="Times New Roman" pitchFamily="18" charset="0"/>
                <a:cs typeface="Times New Roman" pitchFamily="18" charset="0"/>
              </a:rPr>
              <a:t>.</a:t>
            </a:r>
          </a:p>
          <a:p>
            <a:r>
              <a:rPr lang="fr-FR" sz="2400" dirty="0" smtClean="0">
                <a:solidFill>
                  <a:schemeClr val="tx1"/>
                </a:solidFill>
                <a:latin typeface="Times New Roman" pitchFamily="18" charset="0"/>
                <a:cs typeface="Times New Roman" pitchFamily="18" charset="0"/>
              </a:rPr>
              <a:t>	Les résultats de cette étude définissent les aléa sismiques dans chaque zone urbaine et fournissent un guide pour la reconnaissance d’un site. Cette étude fournit aussi une base pour l’établissement futur de conditions requises pour la construction et l’aménagement de territoire.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3286116" y="142852"/>
            <a:ext cx="1928826" cy="357190"/>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i="1" u="sng" dirty="0" smtClean="0">
                <a:solidFill>
                  <a:schemeClr val="bg1"/>
                </a:solidFill>
                <a:latin typeface="Times New Roman" pitchFamily="18" charset="0"/>
                <a:cs typeface="Times New Roman" pitchFamily="18" charset="0"/>
              </a:rPr>
              <a:t>Plan de travail:</a:t>
            </a:r>
            <a:endParaRPr lang="fr-FR" b="1" i="1" u="sng" dirty="0">
              <a:solidFill>
                <a:schemeClr val="bg1"/>
              </a:solidFill>
              <a:latin typeface="Times New Roman" pitchFamily="18" charset="0"/>
              <a:cs typeface="Times New Roman" pitchFamily="18" charset="0"/>
            </a:endParaRPr>
          </a:p>
        </p:txBody>
      </p:sp>
      <p:sp>
        <p:nvSpPr>
          <p:cNvPr id="6" name="Rectangle à coins arrondis 5"/>
          <p:cNvSpPr/>
          <p:nvPr/>
        </p:nvSpPr>
        <p:spPr>
          <a:xfrm>
            <a:off x="1785918" y="642918"/>
            <a:ext cx="5786478" cy="5786478"/>
          </a:xfrm>
          <a:prstGeom prst="roundRect">
            <a:avLst/>
          </a:prstGeom>
          <a:blipFill>
            <a:blip r:embed="rId4"/>
            <a:tile tx="0" ty="0" sx="100000" sy="100000" flip="none" algn="tl"/>
          </a:blipFill>
          <a:effectLst>
            <a:outerShdw blurRad="76200" dir="13500000" sy="23000" kx="1200000" algn="br" rotWithShape="0">
              <a:prstClr val="black">
                <a:alpha val="20000"/>
              </a:prstClr>
            </a:outerShdw>
          </a:effectLst>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Introduction</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Description des unités lithologique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Schéma de classification utilisée pour les cartes photo géologique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Carte géotechnique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Carte </a:t>
            </a:r>
            <a:r>
              <a:rPr lang="fr-FR" sz="2800" b="1" dirty="0" err="1" smtClean="0">
                <a:solidFill>
                  <a:srgbClr val="FFFF00"/>
                </a:solidFill>
                <a:latin typeface="Times New Roman" pitchFamily="18" charset="0"/>
                <a:cs typeface="Times New Roman" pitchFamily="18" charset="0"/>
              </a:rPr>
              <a:t>Sismo</a:t>
            </a:r>
            <a:r>
              <a:rPr lang="fr-FR" sz="2800" b="1" dirty="0" smtClean="0">
                <a:solidFill>
                  <a:srgbClr val="FFFF00"/>
                </a:solidFill>
                <a:latin typeface="Times New Roman" pitchFamily="18" charset="0"/>
                <a:cs typeface="Times New Roman" pitchFamily="18" charset="0"/>
              </a:rPr>
              <a:t>-tectonique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Fréquence de séisme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Carte de synthèse des aléas et de micro-zonage sismique</a:t>
            </a:r>
          </a:p>
          <a:p>
            <a:pPr marL="228600" indent="-228600">
              <a:buFont typeface="+mj-lt"/>
              <a:buAutoNum type="arabicPeriod"/>
            </a:pPr>
            <a:r>
              <a:rPr lang="fr-FR" sz="2800" b="1" dirty="0" smtClean="0">
                <a:solidFill>
                  <a:srgbClr val="FFFF00"/>
                </a:solidFill>
                <a:latin typeface="Times New Roman" pitchFamily="18" charset="0"/>
                <a:cs typeface="Times New Roman" pitchFamily="18" charset="0"/>
              </a:rPr>
              <a:t>Conclusion</a:t>
            </a:r>
          </a:p>
          <a:p>
            <a:pPr marL="228600" indent="-228600">
              <a:buFont typeface="+mj-lt"/>
              <a:buAutoNum type="arabicPeriod"/>
            </a:pPr>
            <a:endParaRPr lang="fr-FR" sz="2800" b="1" dirty="0" smtClean="0">
              <a:solidFill>
                <a:schemeClr val="bg1"/>
              </a:solidFill>
              <a:latin typeface="Times New Roman" pitchFamily="18" charset="0"/>
              <a:cs typeface="Times New Roman" pitchFamily="18" charset="0"/>
            </a:endParaRPr>
          </a:p>
          <a:p>
            <a:pPr marL="228600" indent="-228600">
              <a:buFont typeface="+mj-lt"/>
              <a:buAutoNum type="arabicPeriod"/>
            </a:pPr>
            <a:endParaRPr lang="fr-FR" b="1" dirty="0" smtClean="0">
              <a:solidFill>
                <a:schemeClr val="bg1"/>
              </a:solidFill>
            </a:endParaRPr>
          </a:p>
          <a:p>
            <a:pPr marL="228600" indent="-228600">
              <a:buFont typeface="+mj-lt"/>
              <a:buAutoNum type="arabicPeriod"/>
            </a:pPr>
            <a:endParaRPr lang="fr-FR" sz="1600" b="1" dirty="0" smtClean="0">
              <a:solidFill>
                <a:schemeClr val="bg1"/>
              </a:solidFill>
            </a:endParaRPr>
          </a:p>
          <a:p>
            <a:pPr marL="228600" indent="-228600">
              <a:buFont typeface="+mj-lt"/>
              <a:buAutoNum type="arabicPeriod"/>
            </a:pPr>
            <a:endParaRPr lang="fr-FR" sz="1600" b="1" dirty="0" smtClean="0">
              <a:solidFill>
                <a:schemeClr val="bg1"/>
              </a:solidFill>
            </a:endParaRPr>
          </a:p>
          <a:p>
            <a:pPr marL="228600" indent="-228600">
              <a:buFont typeface="+mj-lt"/>
              <a:buAutoNum type="arabicPeriod"/>
            </a:pPr>
            <a:endParaRPr lang="fr-FR" sz="1600" b="1" dirty="0" smtClean="0">
              <a:solidFill>
                <a:schemeClr val="bg1"/>
              </a:solidFill>
            </a:endParaRPr>
          </a:p>
          <a:p>
            <a:pPr marL="228600" indent="-228600">
              <a:buFont typeface="+mj-lt"/>
              <a:buAutoNum type="arabicPeriod"/>
            </a:pPr>
            <a:endParaRPr lang="fr-FR" sz="1600" b="1" dirty="0" smtClean="0">
              <a:solidFill>
                <a:schemeClr val="bg1"/>
              </a:solidFill>
            </a:endParaRPr>
          </a:p>
          <a:p>
            <a:pPr marL="228600" indent="-228600"/>
            <a:endParaRPr lang="fr-FR" sz="1200" b="1" dirty="0" smtClean="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571472" y="214290"/>
            <a:ext cx="1857388" cy="428628"/>
          </a:xfrm>
          <a:prstGeom prst="roundRect">
            <a:avLst/>
          </a:prstGeom>
          <a:solidFill>
            <a:srgbClr val="00B0F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u="sng" dirty="0" smtClean="0">
                <a:solidFill>
                  <a:schemeClr val="tx1"/>
                </a:solidFill>
                <a:latin typeface="Times New Roman" pitchFamily="18" charset="0"/>
                <a:cs typeface="Times New Roman" pitchFamily="18" charset="0"/>
              </a:rPr>
              <a:t>Bibliographie:</a:t>
            </a:r>
            <a:endParaRPr lang="fr-FR" b="1" u="sng" dirty="0">
              <a:solidFill>
                <a:schemeClr val="tx1"/>
              </a:solidFill>
              <a:latin typeface="Times New Roman" pitchFamily="18" charset="0"/>
              <a:cs typeface="Times New Roman" pitchFamily="18" charset="0"/>
            </a:endParaRPr>
          </a:p>
        </p:txBody>
      </p:sp>
      <p:sp>
        <p:nvSpPr>
          <p:cNvPr id="6" name="Rectangle à coins arrondis 5"/>
          <p:cNvSpPr/>
          <p:nvPr/>
        </p:nvSpPr>
        <p:spPr>
          <a:xfrm>
            <a:off x="928662" y="1714488"/>
            <a:ext cx="7286676" cy="2928958"/>
          </a:xfrm>
          <a:prstGeom prst="roundRect">
            <a:avLst/>
          </a:prstGeom>
          <a:solidFill>
            <a:schemeClr val="accent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pitchFamily="2" charset="2"/>
              <a:buChar char="v"/>
            </a:pPr>
            <a:r>
              <a:rPr lang="fr-FR" dirty="0" smtClean="0">
                <a:latin typeface="Times New Roman" pitchFamily="18" charset="0"/>
                <a:cs typeface="Times New Roman" pitchFamily="18" charset="0"/>
              </a:rPr>
              <a:t> Micro-zonage sismique de la région d’</a:t>
            </a:r>
            <a:r>
              <a:rPr lang="fr-FR" dirty="0" err="1" smtClean="0">
                <a:latin typeface="Times New Roman" pitchFamily="18" charset="0"/>
                <a:cs typeface="Times New Roman" pitchFamily="18" charset="0"/>
              </a:rPr>
              <a:t>Ech</a:t>
            </a:r>
            <a:r>
              <a:rPr lang="fr-FR" dirty="0" smtClean="0">
                <a:latin typeface="Times New Roman" pitchFamily="18" charset="0"/>
                <a:cs typeface="Times New Roman" pitchFamily="18" charset="0"/>
              </a:rPr>
              <a:t> Chéliff Algérie  (préparé pour: Organisme de Contrôle Technique de la Construction « CTC », Avril 1984).</a:t>
            </a:r>
          </a:p>
          <a:p>
            <a:pPr>
              <a:buFont typeface="Wingdings" pitchFamily="2" charset="2"/>
              <a:buChar char="v"/>
            </a:pPr>
            <a:r>
              <a:rPr lang="fr-FR" dirty="0" smtClean="0">
                <a:latin typeface="Times New Roman" pitchFamily="18" charset="0"/>
                <a:cs typeface="Times New Roman" pitchFamily="18" charset="0"/>
              </a:rPr>
              <a:t> Les livres: ACTES DE LA CONFERENCE « Tome I, Tome II », conférence internationale sur la micro-zonage sismique d’</a:t>
            </a:r>
            <a:r>
              <a:rPr lang="fr-FR" dirty="0" err="1" smtClean="0">
                <a:latin typeface="Times New Roman" pitchFamily="18" charset="0"/>
                <a:cs typeface="Times New Roman" pitchFamily="18" charset="0"/>
              </a:rPr>
              <a:t>Ech</a:t>
            </a:r>
            <a:r>
              <a:rPr lang="fr-FR" dirty="0" smtClean="0">
                <a:latin typeface="Times New Roman" pitchFamily="18" charset="0"/>
                <a:cs typeface="Times New Roman" pitchFamily="18" charset="0"/>
              </a:rPr>
              <a:t> Chéliff (10-11-12 octobre 1984). </a:t>
            </a:r>
          </a:p>
          <a:p>
            <a:pPr>
              <a:buFont typeface="Wingdings" pitchFamily="2" charset="2"/>
              <a:buChar char="v"/>
            </a:pPr>
            <a:r>
              <a:rPr lang="fr-FR" dirty="0" smtClean="0">
                <a:latin typeface="Times New Roman" pitchFamily="18" charset="0"/>
                <a:cs typeface="Times New Roman" pitchFamily="18" charset="0"/>
              </a:rPr>
              <a:t> Les images et les photos d’après les livres précédentes.</a:t>
            </a:r>
          </a:p>
          <a:p>
            <a:pPr>
              <a:buFont typeface="Wingdings" pitchFamily="2" charset="2"/>
              <a:buChar char="v"/>
            </a:pPr>
            <a:r>
              <a:rPr lang="fr-FR" dirty="0" smtClean="0">
                <a:latin typeface="Times New Roman" pitchFamily="18" charset="0"/>
                <a:cs typeface="Times New Roman" pitchFamily="18" charset="0"/>
              </a:rPr>
              <a:t> Photo satellitaire de la région d’</a:t>
            </a:r>
            <a:r>
              <a:rPr lang="fr-FR" dirty="0" err="1" smtClean="0">
                <a:latin typeface="Times New Roman" pitchFamily="18" charset="0"/>
                <a:cs typeface="Times New Roman" pitchFamily="18" charset="0"/>
              </a:rPr>
              <a:t>Ech</a:t>
            </a:r>
            <a:r>
              <a:rPr lang="fr-FR" dirty="0" smtClean="0">
                <a:latin typeface="Times New Roman" pitchFamily="18" charset="0"/>
                <a:cs typeface="Times New Roman" pitchFamily="18" charset="0"/>
              </a:rPr>
              <a:t> Chéliff (source: NASA).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6" name="Ellipse 5"/>
          <p:cNvSpPr/>
          <p:nvPr/>
        </p:nvSpPr>
        <p:spPr>
          <a:xfrm>
            <a:off x="2214546" y="1428736"/>
            <a:ext cx="6715172" cy="3714776"/>
          </a:xfrm>
          <a:prstGeom prst="ellipse">
            <a:avLst/>
          </a:prstGeom>
          <a:ln>
            <a:noFill/>
          </a:ln>
          <a:effectLst>
            <a:glow rad="228600">
              <a:schemeClr val="accent3">
                <a:satMod val="175000"/>
                <a:alpha val="40000"/>
              </a:schemeClr>
            </a:glow>
            <a:outerShdw blurRad="152400" dist="317500" dir="5400000" sx="90000" sy="-19000" rotWithShape="0">
              <a:prstClr val="black">
                <a:alpha val="15000"/>
              </a:prstClr>
            </a:outerShdw>
            <a:reflection blurRad="6350" stA="50000" endA="295" endPos="92000" dist="1016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rtDeco"/>
            <a:bevelB w="82550" h="44450" prst="angle"/>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Merci pour votre attention</a:t>
            </a:r>
            <a:endParaRPr lang="fr-FR"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endParaRPr>
          </a:p>
        </p:txBody>
      </p:sp>
      <p:sp>
        <p:nvSpPr>
          <p:cNvPr id="7" name="Rogner et arrondir un rectangle à un seul coin 6"/>
          <p:cNvSpPr/>
          <p:nvPr/>
        </p:nvSpPr>
        <p:spPr>
          <a:xfrm rot="10800000">
            <a:off x="1214414" y="142852"/>
            <a:ext cx="7929586" cy="1071570"/>
          </a:xfrm>
          <a:prstGeom prst="snipRoundRect">
            <a:avLst>
              <a:gd name="adj1" fmla="val 50000"/>
              <a:gd name="adj2" fmla="val 50000"/>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ogner et arrondir un rectangle à un seul coin 7"/>
          <p:cNvSpPr/>
          <p:nvPr/>
        </p:nvSpPr>
        <p:spPr>
          <a:xfrm rot="16200000" flipV="1">
            <a:off x="-2125272" y="3482535"/>
            <a:ext cx="5643577" cy="1107348"/>
          </a:xfrm>
          <a:prstGeom prst="snipRoundRect">
            <a:avLst>
              <a:gd name="adj1" fmla="val 50000"/>
              <a:gd name="adj2" fmla="val 50000"/>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6" descr="clip_image001"/>
          <p:cNvPicPr>
            <a:picLocks noChangeAspect="1" noChangeArrowheads="1" noCrop="1"/>
          </p:cNvPicPr>
          <p:nvPr/>
        </p:nvPicPr>
        <p:blipFill>
          <a:blip r:embed="rId4">
            <a:lum bright="6000"/>
          </a:blip>
          <a:srcRect/>
          <a:stretch>
            <a:fillRect/>
          </a:stretch>
        </p:blipFill>
        <p:spPr bwMode="auto">
          <a:xfrm>
            <a:off x="0" y="3667125"/>
            <a:ext cx="2402073" cy="3190875"/>
          </a:xfrm>
          <a:prstGeom prst="rect">
            <a:avLst/>
          </a:prstGeom>
          <a:noFill/>
          <a:ln w="9525">
            <a:noFill/>
            <a:miter lim="800000"/>
            <a:headEnd/>
            <a:tailEnd/>
          </a:ln>
        </p:spPr>
      </p:pic>
      <p:pic>
        <p:nvPicPr>
          <p:cNvPr id="10" name="Picture 6" descr="clip_image001"/>
          <p:cNvPicPr>
            <a:picLocks noChangeAspect="1" noChangeArrowheads="1" noCrop="1"/>
          </p:cNvPicPr>
          <p:nvPr/>
        </p:nvPicPr>
        <p:blipFill>
          <a:blip r:embed="rId4">
            <a:lum bright="6000"/>
          </a:blip>
          <a:srcRect/>
          <a:stretch>
            <a:fillRect/>
          </a:stretch>
        </p:blipFill>
        <p:spPr bwMode="auto">
          <a:xfrm>
            <a:off x="6741927" y="3667125"/>
            <a:ext cx="2402073" cy="3190875"/>
          </a:xfrm>
          <a:prstGeom prst="rect">
            <a:avLst/>
          </a:prstGeom>
          <a:noFill/>
          <a:ln w="9525">
            <a:noFill/>
            <a:miter lim="800000"/>
            <a:headEnd/>
            <a:tailEnd/>
          </a:ln>
        </p:spPr>
      </p:pic>
      <p:pic>
        <p:nvPicPr>
          <p:cNvPr id="11" name="Picture 4" descr="smalborg[1]"/>
          <p:cNvPicPr>
            <a:picLocks noChangeAspect="1" noChangeArrowheads="1" noCrop="1"/>
          </p:cNvPicPr>
          <p:nvPr/>
        </p:nvPicPr>
        <p:blipFill>
          <a:blip r:embed="rId5"/>
          <a:srcRect/>
          <a:stretch>
            <a:fillRect/>
          </a:stretch>
        </p:blipFill>
        <p:spPr bwMode="auto">
          <a:xfrm>
            <a:off x="0" y="0"/>
            <a:ext cx="9145588" cy="117475"/>
          </a:xfrm>
          <a:prstGeom prst="rect">
            <a:avLst/>
          </a:prstGeom>
          <a:noFill/>
          <a:ln w="9525">
            <a:noFill/>
            <a:miter lim="800000"/>
            <a:headEnd/>
            <a:tailEnd/>
          </a:ln>
        </p:spPr>
      </p:pic>
      <p:pic>
        <p:nvPicPr>
          <p:cNvPr id="12" name="Picture 4" descr="smalborg[1]"/>
          <p:cNvPicPr>
            <a:picLocks noChangeAspect="1" noChangeArrowheads="1" noCrop="1"/>
          </p:cNvPicPr>
          <p:nvPr/>
        </p:nvPicPr>
        <p:blipFill>
          <a:blip r:embed="rId5"/>
          <a:srcRect/>
          <a:stretch>
            <a:fillRect/>
          </a:stretch>
        </p:blipFill>
        <p:spPr bwMode="auto">
          <a:xfrm>
            <a:off x="-1588" y="6740525"/>
            <a:ext cx="9145588" cy="117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3000364" y="142852"/>
            <a:ext cx="2214578" cy="500066"/>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FF00"/>
                </a:solidFill>
                <a:latin typeface="Times New Roman" pitchFamily="18" charset="0"/>
                <a:cs typeface="Times New Roman" pitchFamily="18" charset="0"/>
              </a:rPr>
              <a:t>Introduction</a:t>
            </a:r>
            <a:r>
              <a:rPr lang="fr-FR" sz="2400" dirty="0" smtClean="0">
                <a:solidFill>
                  <a:srgbClr val="FFFF00"/>
                </a:solidFill>
                <a:latin typeface="Times New Roman" pitchFamily="18" charset="0"/>
                <a:cs typeface="Times New Roman" pitchFamily="18" charset="0"/>
              </a:rPr>
              <a:t>:</a:t>
            </a:r>
            <a:endParaRPr lang="fr-FR" sz="2400" dirty="0">
              <a:solidFill>
                <a:srgbClr val="FFFF00"/>
              </a:solidFill>
              <a:latin typeface="Times New Roman" pitchFamily="18" charset="0"/>
              <a:cs typeface="Times New Roman" pitchFamily="18" charset="0"/>
            </a:endParaRPr>
          </a:p>
        </p:txBody>
      </p:sp>
      <p:sp>
        <p:nvSpPr>
          <p:cNvPr id="6" name="Rectangle 5"/>
          <p:cNvSpPr/>
          <p:nvPr/>
        </p:nvSpPr>
        <p:spPr>
          <a:xfrm>
            <a:off x="285720" y="1428736"/>
            <a:ext cx="8572560" cy="2857520"/>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smtClean="0">
                <a:solidFill>
                  <a:schemeClr val="bg1"/>
                </a:solidFill>
              </a:rPr>
              <a:t>	</a:t>
            </a:r>
            <a:r>
              <a:rPr lang="fr-FR" sz="2000" b="1" dirty="0" smtClean="0">
                <a:solidFill>
                  <a:schemeClr val="bg1"/>
                </a:solidFill>
                <a:latin typeface="Times New Roman" pitchFamily="18" charset="0"/>
                <a:cs typeface="Times New Roman" pitchFamily="18" charset="0"/>
              </a:rPr>
              <a:t>Le Micro-zonage sismique consiste à identifier des zones homogènes vis-à-vis de certains caractères et à définir sur chacune d’entre elles, le plus complètement possible, le comportement sous séisme du site et l’aléa correspondant. Les cartes de micro-zonage sismique diffèrent donc nettement d’autres cartes de risques.</a:t>
            </a:r>
          </a:p>
          <a:p>
            <a:r>
              <a:rPr lang="fr-FR" sz="2000" b="1" dirty="0" smtClean="0">
                <a:solidFill>
                  <a:schemeClr val="bg1"/>
                </a:solidFill>
                <a:latin typeface="Times New Roman" pitchFamily="18" charset="0"/>
                <a:cs typeface="Times New Roman" pitchFamily="18" charset="0"/>
              </a:rPr>
              <a:t>   </a:t>
            </a:r>
            <a:endParaRPr lang="fr-FR" sz="2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4"/>
          <p:cNvSpPr/>
          <p:nvPr/>
        </p:nvSpPr>
        <p:spPr>
          <a:xfrm>
            <a:off x="214282" y="357166"/>
            <a:ext cx="8715436" cy="2571768"/>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solidFill>
                  <a:schemeClr val="bg1"/>
                </a:solidFill>
              </a:rPr>
              <a:t>	</a:t>
            </a:r>
            <a:r>
              <a:rPr lang="fr-FR" sz="2000" b="1" dirty="0" smtClean="0">
                <a:solidFill>
                  <a:schemeClr val="bg1"/>
                </a:solidFill>
                <a:latin typeface="Times New Roman" pitchFamily="18" charset="0"/>
                <a:cs typeface="Times New Roman" pitchFamily="18" charset="0"/>
              </a:rPr>
              <a:t>La partie septentrionale de l’Algérie est affectée par la zone sismique transe-asiatico-méditerranéenne. À partir des données historiques, cette partie de l’Algérie est caractérisée par un accroissement de l’activité sismique. À chaque 10 -20 ans, on a au moins un séisme destructif (d’une intensité VIII-X degrés MCS et d’une magnitude 5.5-7), d’une origine </a:t>
            </a:r>
            <a:r>
              <a:rPr lang="fr-FR" sz="2000" b="1" dirty="0" err="1" smtClean="0">
                <a:solidFill>
                  <a:schemeClr val="bg1"/>
                </a:solidFill>
                <a:latin typeface="Times New Roman" pitchFamily="18" charset="0"/>
                <a:cs typeface="Times New Roman" pitchFamily="18" charset="0"/>
              </a:rPr>
              <a:t>sismo</a:t>
            </a:r>
            <a:r>
              <a:rPr lang="fr-FR" sz="2000" b="1" dirty="0" smtClean="0">
                <a:solidFill>
                  <a:schemeClr val="bg1"/>
                </a:solidFill>
                <a:latin typeface="Times New Roman" pitchFamily="18" charset="0"/>
                <a:cs typeface="Times New Roman" pitchFamily="18" charset="0"/>
              </a:rPr>
              <a:t>-tectonique (contact entre les plaques tectoniques Africaine et Eurasiatique).  </a:t>
            </a:r>
            <a:endParaRPr lang="fr-FR" sz="2000" b="1" dirty="0">
              <a:solidFill>
                <a:schemeClr val="bg1"/>
              </a:solidFill>
              <a:latin typeface="Times New Roman" pitchFamily="18" charset="0"/>
              <a:cs typeface="Times New Roman" pitchFamily="18" charset="0"/>
            </a:endParaRPr>
          </a:p>
        </p:txBody>
      </p:sp>
      <p:sp>
        <p:nvSpPr>
          <p:cNvPr id="6" name="Rectangle 5"/>
          <p:cNvSpPr/>
          <p:nvPr/>
        </p:nvSpPr>
        <p:spPr>
          <a:xfrm>
            <a:off x="285720" y="3500438"/>
            <a:ext cx="8715436" cy="3071834"/>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t>	</a:t>
            </a:r>
            <a:r>
              <a:rPr lang="fr-FR" sz="2000" b="1" dirty="0" smtClean="0">
                <a:latin typeface="Times New Roman" pitchFamily="18" charset="0"/>
                <a:cs typeface="Times New Roman" pitchFamily="18" charset="0"/>
              </a:rPr>
              <a:t>Le séisme catastrophique du 10 octobre 1980 d’El Asnam (d’une Magnitude de 7.3) suivait par une série de séisme successifs ont modifié considérablement la sismicité de la zone épicentrale de cette site.</a:t>
            </a:r>
          </a:p>
          <a:p>
            <a:r>
              <a:rPr lang="fr-FR" sz="2000" b="1" dirty="0" smtClean="0">
                <a:latin typeface="Times New Roman" pitchFamily="18" charset="0"/>
                <a:cs typeface="Times New Roman" pitchFamily="18" charset="0"/>
              </a:rPr>
              <a:t>La nouvelle faille visible à la surface </a:t>
            </a:r>
            <a:r>
              <a:rPr lang="fr-FR" sz="2000" b="1" dirty="0" err="1" smtClean="0">
                <a:latin typeface="Times New Roman" pitchFamily="18" charset="0"/>
                <a:cs typeface="Times New Roman" pitchFamily="18" charset="0"/>
              </a:rPr>
              <a:t>Sendjas</a:t>
            </a:r>
            <a:r>
              <a:rPr lang="fr-FR" sz="2000" b="1" dirty="0" smtClean="0">
                <a:latin typeface="Times New Roman" pitchFamily="18" charset="0"/>
                <a:cs typeface="Times New Roman" pitchFamily="18" charset="0"/>
              </a:rPr>
              <a:t>-</a:t>
            </a:r>
            <a:r>
              <a:rPr lang="fr-FR" sz="2000" b="1" dirty="0" err="1" smtClean="0">
                <a:latin typeface="Times New Roman" pitchFamily="18" charset="0"/>
                <a:cs typeface="Times New Roman" pitchFamily="18" charset="0"/>
              </a:rPr>
              <a:t>Tachet</a:t>
            </a:r>
            <a:r>
              <a:rPr lang="fr-FR" sz="2000" b="1" dirty="0" smtClean="0">
                <a:latin typeface="Times New Roman" pitchFamily="18" charset="0"/>
                <a:cs typeface="Times New Roman" pitchFamily="18" charset="0"/>
              </a:rPr>
              <a:t> formée par suite de ce séisme pouvait influencer la sécurité du barrage de Sidi </a:t>
            </a:r>
            <a:r>
              <a:rPr lang="fr-FR" sz="2000" b="1" dirty="0" err="1" smtClean="0">
                <a:latin typeface="Times New Roman" pitchFamily="18" charset="0"/>
                <a:cs typeface="Times New Roman" pitchFamily="18" charset="0"/>
              </a:rPr>
              <a:t>Yakoub</a:t>
            </a:r>
            <a:r>
              <a:rPr lang="fr-FR" sz="2000" b="1" dirty="0" smtClean="0">
                <a:latin typeface="Times New Roman" pitchFamily="18" charset="0"/>
                <a:cs typeface="Times New Roman" pitchFamily="18" charset="0"/>
              </a:rPr>
              <a:t> , ainsi que le risque sismique de 10% et de30%.  </a:t>
            </a:r>
            <a:endParaRPr lang="fr-FR"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357158" y="214290"/>
            <a:ext cx="4572032" cy="357190"/>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u="sng" dirty="0" smtClean="0">
                <a:solidFill>
                  <a:srgbClr val="FFFF00"/>
                </a:solidFill>
                <a:latin typeface="Times New Roman" pitchFamily="18" charset="0"/>
                <a:cs typeface="Times New Roman" pitchFamily="18" charset="0"/>
              </a:rPr>
              <a:t>Description des unités lithologique:</a:t>
            </a:r>
            <a:endParaRPr lang="fr-FR" sz="2000" b="1" u="sng" dirty="0">
              <a:solidFill>
                <a:srgbClr val="FFFF00"/>
              </a:solidFill>
              <a:latin typeface="Times New Roman" pitchFamily="18" charset="0"/>
              <a:cs typeface="Times New Roman" pitchFamily="18" charset="0"/>
            </a:endParaRPr>
          </a:p>
        </p:txBody>
      </p:sp>
      <p:sp>
        <p:nvSpPr>
          <p:cNvPr id="6" name="Rectangle à coins arrondis 5"/>
          <p:cNvSpPr/>
          <p:nvPr/>
        </p:nvSpPr>
        <p:spPr>
          <a:xfrm>
            <a:off x="571472" y="714356"/>
            <a:ext cx="6072230" cy="2500330"/>
          </a:xfrm>
          <a:prstGeom prst="round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charset="0"/>
              <a:buChar char="•"/>
            </a:pPr>
            <a:r>
              <a:rPr lang="fr-FR" b="1" dirty="0" smtClean="0"/>
              <a:t> </a:t>
            </a:r>
            <a:r>
              <a:rPr lang="fr-FR" sz="2000" b="1" dirty="0" smtClean="0">
                <a:latin typeface="Times New Roman" pitchFamily="18" charset="0"/>
                <a:cs typeface="Times New Roman" pitchFamily="18" charset="0"/>
              </a:rPr>
              <a:t>Remblais artificiels</a:t>
            </a:r>
          </a:p>
          <a:p>
            <a:pPr>
              <a:buFont typeface="Arial" charset="0"/>
              <a:buChar char="•"/>
            </a:pPr>
            <a:r>
              <a:rPr lang="fr-FR" sz="2000" b="1" dirty="0" smtClean="0">
                <a:latin typeface="Times New Roman" pitchFamily="18" charset="0"/>
                <a:cs typeface="Times New Roman" pitchFamily="18" charset="0"/>
              </a:rPr>
              <a:t> Alluvions  actuelles </a:t>
            </a:r>
          </a:p>
          <a:p>
            <a:pPr>
              <a:buFont typeface="Arial" charset="0"/>
              <a:buChar char="•"/>
            </a:pPr>
            <a:r>
              <a:rPr lang="fr-FR" sz="2000" b="1" dirty="0" smtClean="0">
                <a:latin typeface="Times New Roman" pitchFamily="18" charset="0"/>
                <a:cs typeface="Times New Roman" pitchFamily="18" charset="0"/>
              </a:rPr>
              <a:t> Alluvions  d’origines locale</a:t>
            </a:r>
          </a:p>
          <a:p>
            <a:pPr>
              <a:buFont typeface="Arial" charset="0"/>
              <a:buChar char="•"/>
            </a:pPr>
            <a:r>
              <a:rPr lang="fr-FR" sz="2000" b="1" dirty="0" smtClean="0">
                <a:latin typeface="Times New Roman" pitchFamily="18" charset="0"/>
                <a:cs typeface="Times New Roman" pitchFamily="18" charset="0"/>
              </a:rPr>
              <a:t> Alluvions holocènes </a:t>
            </a:r>
          </a:p>
          <a:p>
            <a:pPr>
              <a:buFont typeface="Arial" charset="0"/>
              <a:buChar char="•"/>
            </a:pPr>
            <a:r>
              <a:rPr lang="fr-FR" sz="2000" b="1" dirty="0" smtClean="0">
                <a:latin typeface="Times New Roman" pitchFamily="18" charset="0"/>
                <a:cs typeface="Times New Roman" pitchFamily="18" charset="0"/>
              </a:rPr>
              <a:t>Alluvions pléistocènes</a:t>
            </a:r>
          </a:p>
          <a:p>
            <a:pPr>
              <a:buFont typeface="Arial" charset="0"/>
              <a:buChar char="•"/>
            </a:pPr>
            <a:r>
              <a:rPr lang="fr-FR" sz="2000" b="1" dirty="0" smtClean="0">
                <a:latin typeface="Times New Roman" pitchFamily="18" charset="0"/>
                <a:cs typeface="Times New Roman" pitchFamily="18" charset="0"/>
              </a:rPr>
              <a:t> Colluvions quaternaires de glissement de terrain</a:t>
            </a:r>
          </a:p>
          <a:p>
            <a:pPr>
              <a:buFont typeface="Arial" charset="0"/>
              <a:buChar char="•"/>
            </a:pPr>
            <a:r>
              <a:rPr lang="fr-FR" sz="2000" b="1" dirty="0" smtClean="0">
                <a:latin typeface="Times New Roman" pitchFamily="18" charset="0"/>
                <a:cs typeface="Times New Roman" pitchFamily="18" charset="0"/>
              </a:rPr>
              <a:t> Roche altérée</a:t>
            </a:r>
            <a:endParaRPr lang="fr-FR" sz="2000" b="1" dirty="0">
              <a:latin typeface="Times New Roman" pitchFamily="18" charset="0"/>
              <a:cs typeface="Times New Roman" pitchFamily="18" charset="0"/>
            </a:endParaRPr>
          </a:p>
        </p:txBody>
      </p:sp>
      <p:sp>
        <p:nvSpPr>
          <p:cNvPr id="7" name="Rectangle à coins arrondis 6"/>
          <p:cNvSpPr/>
          <p:nvPr/>
        </p:nvSpPr>
        <p:spPr>
          <a:xfrm>
            <a:off x="357158" y="3357562"/>
            <a:ext cx="7786742"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u="sng" dirty="0" smtClean="0">
                <a:solidFill>
                  <a:srgbClr val="FFFF00"/>
                </a:solidFill>
                <a:latin typeface="Times New Roman" pitchFamily="18" charset="0"/>
                <a:cs typeface="Times New Roman" pitchFamily="18" charset="0"/>
              </a:rPr>
              <a:t>Schéma de classification utilisée pour les cartes </a:t>
            </a:r>
            <a:r>
              <a:rPr lang="fr-FR" sz="2000" b="1" u="sng" dirty="0" smtClean="0">
                <a:solidFill>
                  <a:srgbClr val="FFFF00"/>
                </a:solidFill>
                <a:latin typeface="Times New Roman" pitchFamily="18" charset="0"/>
                <a:cs typeface="Times New Roman" pitchFamily="18" charset="0"/>
              </a:rPr>
              <a:t>géologique</a:t>
            </a:r>
            <a:r>
              <a:rPr lang="fr-FR" sz="2000" b="1" u="sng" dirty="0" smtClean="0">
                <a:solidFill>
                  <a:srgbClr val="FFFF00"/>
                </a:solidFill>
                <a:latin typeface="Times New Roman" pitchFamily="18" charset="0"/>
                <a:cs typeface="Times New Roman" pitchFamily="18" charset="0"/>
              </a:rPr>
              <a:t>:</a:t>
            </a:r>
            <a:endParaRPr lang="fr-FR" sz="2000" b="1" u="sng" dirty="0">
              <a:solidFill>
                <a:srgbClr val="FFFF00"/>
              </a:solidFill>
              <a:latin typeface="Times New Roman" pitchFamily="18" charset="0"/>
              <a:cs typeface="Times New Roman" pitchFamily="18" charset="0"/>
            </a:endParaRPr>
          </a:p>
        </p:txBody>
      </p:sp>
      <p:graphicFrame>
        <p:nvGraphicFramePr>
          <p:cNvPr id="11" name="Tableau 10"/>
          <p:cNvGraphicFramePr>
            <a:graphicFrameLocks noGrp="1"/>
          </p:cNvGraphicFramePr>
          <p:nvPr/>
        </p:nvGraphicFramePr>
        <p:xfrm>
          <a:off x="214282" y="4214818"/>
          <a:ext cx="8786873" cy="2194560"/>
        </p:xfrm>
        <a:graphic>
          <a:graphicData uri="http://schemas.openxmlformats.org/drawingml/2006/table">
            <a:tbl>
              <a:tblPr/>
              <a:tblGrid>
                <a:gridCol w="2143139"/>
                <a:gridCol w="2214579"/>
                <a:gridCol w="1669641"/>
                <a:gridCol w="2759514"/>
              </a:tblGrid>
              <a:tr h="348742">
                <a:tc>
                  <a:txBody>
                    <a:bodyPr/>
                    <a:lstStyle/>
                    <a:p>
                      <a:r>
                        <a:rPr lang="fr-FR" b="1" dirty="0" smtClean="0">
                          <a:solidFill>
                            <a:srgbClr val="FFFF00"/>
                          </a:solidFill>
                        </a:rPr>
                        <a:t>Nom</a:t>
                      </a:r>
                      <a:endParaRPr lang="fr-FR" b="1" dirty="0">
                        <a:solidFill>
                          <a:srgbClr val="FFFF00"/>
                        </a:solidFill>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rgbClr val="FFFF00"/>
                          </a:solidFill>
                        </a:rPr>
                        <a:t>Diamètre</a:t>
                      </a:r>
                      <a:endParaRPr lang="fr-FR"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rgbClr val="FFFF00"/>
                          </a:solidFill>
                        </a:rPr>
                        <a:t>Nom</a:t>
                      </a:r>
                      <a:endParaRPr lang="fr-FR"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rgbClr val="FFFF00"/>
                          </a:solidFill>
                        </a:rPr>
                        <a:t>Diamètre</a:t>
                      </a:r>
                      <a:endParaRPr lang="fr-FR" b="1" dirty="0">
                        <a:solidFill>
                          <a:srgbClr val="FFFF00"/>
                        </a:solidFill>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r h="348742">
                <a:tc>
                  <a:txBody>
                    <a:bodyPr/>
                    <a:lstStyle/>
                    <a:p>
                      <a:r>
                        <a:rPr lang="fr-FR" b="1" dirty="0" smtClean="0">
                          <a:solidFill>
                            <a:schemeClr val="bg1"/>
                          </a:solidFill>
                        </a:rPr>
                        <a:t>Galets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Au dessus de 256mm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Sables moyens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1/2-1/4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r h="348742">
                <a:tc>
                  <a:txBody>
                    <a:bodyPr/>
                    <a:lstStyle/>
                    <a:p>
                      <a:r>
                        <a:rPr lang="fr-FR" b="1" dirty="0" smtClean="0">
                          <a:solidFill>
                            <a:schemeClr val="bg1"/>
                          </a:solidFill>
                        </a:rPr>
                        <a:t>Pierres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256-64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Sables</a:t>
                      </a:r>
                      <a:r>
                        <a:rPr lang="fr-FR" b="1" baseline="0" dirty="0" smtClean="0">
                          <a:solidFill>
                            <a:schemeClr val="bg1"/>
                          </a:solidFill>
                        </a:rPr>
                        <a:t> fins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1/4</a:t>
                      </a:r>
                      <a:r>
                        <a:rPr lang="fr-FR" b="1" baseline="0" dirty="0" smtClean="0">
                          <a:solidFill>
                            <a:schemeClr val="bg1"/>
                          </a:solidFill>
                        </a:rPr>
                        <a:t>-1/8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r h="348742">
                <a:tc>
                  <a:txBody>
                    <a:bodyPr/>
                    <a:lstStyle/>
                    <a:p>
                      <a:r>
                        <a:rPr lang="fr-FR" b="1" dirty="0" smtClean="0">
                          <a:solidFill>
                            <a:schemeClr val="bg1"/>
                          </a:solidFill>
                        </a:rPr>
                        <a:t>Caillaux</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64-2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Sables</a:t>
                      </a:r>
                      <a:r>
                        <a:rPr lang="fr-FR" b="1" baseline="0" dirty="0" smtClean="0">
                          <a:solidFill>
                            <a:schemeClr val="bg1"/>
                          </a:solidFill>
                        </a:rPr>
                        <a:t> très fins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1/8-1/16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r h="348742">
                <a:tc>
                  <a:txBody>
                    <a:bodyPr/>
                    <a:lstStyle/>
                    <a:p>
                      <a:r>
                        <a:rPr lang="fr-FR" b="1" dirty="0" smtClean="0">
                          <a:solidFill>
                            <a:schemeClr val="bg1"/>
                          </a:solidFill>
                        </a:rPr>
                        <a:t>Sables</a:t>
                      </a:r>
                      <a:r>
                        <a:rPr lang="fr-FR" b="1" baseline="0" dirty="0" smtClean="0">
                          <a:solidFill>
                            <a:schemeClr val="bg1"/>
                          </a:solidFill>
                        </a:rPr>
                        <a:t> très grossiers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2-1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Limons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1/16-1/256</a:t>
                      </a:r>
                      <a:r>
                        <a:rPr lang="fr-FR" b="1" baseline="0" dirty="0" smtClean="0">
                          <a:solidFill>
                            <a:schemeClr val="bg1"/>
                          </a:solidFill>
                        </a:rPr>
                        <a:t>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r h="348742">
                <a:tc>
                  <a:txBody>
                    <a:bodyPr/>
                    <a:lstStyle/>
                    <a:p>
                      <a:r>
                        <a:rPr lang="fr-FR" b="1" dirty="0" smtClean="0">
                          <a:solidFill>
                            <a:schemeClr val="bg1"/>
                          </a:solidFill>
                        </a:rPr>
                        <a:t>Sables grossiers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1-1/2 mm</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Argiles</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c>
                  <a:txBody>
                    <a:bodyPr/>
                    <a:lstStyle/>
                    <a:p>
                      <a:r>
                        <a:rPr lang="fr-FR" b="1" dirty="0" smtClean="0">
                          <a:solidFill>
                            <a:schemeClr val="bg1"/>
                          </a:solidFill>
                        </a:rPr>
                        <a:t>En dessous de 1/256mm </a:t>
                      </a:r>
                      <a:endParaRPr lang="fr-FR"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75000"/>
                      </a:schemeClr>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4" name="Picture 2" descr="E:\GEOLOGIE\Zinou Master 1\Dossier 2\Projet tutoré du 2 semestre\Le seisme d' ech chlef\Photo sism\gj.JPG"/>
          <p:cNvPicPr>
            <a:picLocks noChangeAspect="1" noChangeArrowheads="1"/>
          </p:cNvPicPr>
          <p:nvPr/>
        </p:nvPicPr>
        <p:blipFill>
          <a:blip r:embed="rId4"/>
          <a:srcRect/>
          <a:stretch>
            <a:fillRect/>
          </a:stretch>
        </p:blipFill>
        <p:spPr bwMode="auto">
          <a:xfrm>
            <a:off x="285720" y="714356"/>
            <a:ext cx="8682063" cy="5986505"/>
          </a:xfrm>
          <a:prstGeom prst="rect">
            <a:avLst/>
          </a:prstGeom>
          <a:noFill/>
        </p:spPr>
      </p:pic>
      <p:sp>
        <p:nvSpPr>
          <p:cNvPr id="6" name="Rectangle 5"/>
          <p:cNvSpPr/>
          <p:nvPr/>
        </p:nvSpPr>
        <p:spPr>
          <a:xfrm>
            <a:off x="6143636" y="4572008"/>
            <a:ext cx="1143008" cy="42862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err="1" smtClean="0">
                <a:solidFill>
                  <a:schemeClr val="tx1"/>
                </a:solidFill>
                <a:latin typeface="Times New Roman" pitchFamily="18" charset="0"/>
                <a:cs typeface="Times New Roman" pitchFamily="18" charset="0"/>
              </a:rPr>
              <a:t>Ech</a:t>
            </a:r>
            <a:r>
              <a:rPr lang="fr-FR" sz="1200" b="1" dirty="0" smtClean="0">
                <a:solidFill>
                  <a:schemeClr val="tx1"/>
                </a:solidFill>
                <a:latin typeface="Times New Roman" pitchFamily="18" charset="0"/>
                <a:cs typeface="Times New Roman" pitchFamily="18" charset="0"/>
              </a:rPr>
              <a:t> Chéliff</a:t>
            </a:r>
            <a:endParaRPr lang="fr-FR" sz="1200" b="1" dirty="0">
              <a:solidFill>
                <a:schemeClr val="tx1"/>
              </a:solidFill>
              <a:latin typeface="Times New Roman" pitchFamily="18" charset="0"/>
              <a:cs typeface="Times New Roman" pitchFamily="18" charset="0"/>
            </a:endParaRPr>
          </a:p>
        </p:txBody>
      </p:sp>
      <p:cxnSp>
        <p:nvCxnSpPr>
          <p:cNvPr id="8" name="Connecteur droit avec flèche 7"/>
          <p:cNvCxnSpPr>
            <a:stCxn id="6" idx="1"/>
          </p:cNvCxnSpPr>
          <p:nvPr/>
        </p:nvCxnSpPr>
        <p:spPr>
          <a:xfrm rot="10800000">
            <a:off x="5786446" y="4643446"/>
            <a:ext cx="357190" cy="142876"/>
          </a:xfrm>
          <a:prstGeom prst="straightConnector1">
            <a:avLst/>
          </a:prstGeom>
          <a:ln>
            <a:solidFill>
              <a:schemeClr val="accent4">
                <a:lumMod val="50000"/>
              </a:schemeClr>
            </a:solidFill>
            <a:tailEnd type="arrow"/>
          </a:ln>
        </p:spPr>
        <p:style>
          <a:lnRef idx="2">
            <a:schemeClr val="accent6"/>
          </a:lnRef>
          <a:fillRef idx="0">
            <a:schemeClr val="accent6"/>
          </a:fillRef>
          <a:effectRef idx="1">
            <a:schemeClr val="accent6"/>
          </a:effectRef>
          <a:fontRef idx="minor">
            <a:schemeClr val="tx1"/>
          </a:fontRef>
        </p:style>
      </p:cxnSp>
      <p:sp>
        <p:nvSpPr>
          <p:cNvPr id="9" name="Rectangle 8"/>
          <p:cNvSpPr/>
          <p:nvPr/>
        </p:nvSpPr>
        <p:spPr>
          <a:xfrm>
            <a:off x="7072330" y="4000504"/>
            <a:ext cx="150019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tx1"/>
                </a:solidFill>
                <a:latin typeface="Times New Roman" pitchFamily="18" charset="0"/>
                <a:cs typeface="Times New Roman" pitchFamily="18" charset="0"/>
              </a:rPr>
              <a:t>Oued </a:t>
            </a:r>
            <a:r>
              <a:rPr lang="fr-FR" sz="1200" b="1" dirty="0" err="1" smtClean="0">
                <a:solidFill>
                  <a:schemeClr val="tx1"/>
                </a:solidFill>
                <a:latin typeface="Times New Roman" pitchFamily="18" charset="0"/>
                <a:cs typeface="Times New Roman" pitchFamily="18" charset="0"/>
              </a:rPr>
              <a:t>Ech</a:t>
            </a:r>
            <a:r>
              <a:rPr lang="fr-FR" sz="1200" b="1" dirty="0" smtClean="0">
                <a:solidFill>
                  <a:schemeClr val="tx1"/>
                </a:solidFill>
                <a:latin typeface="Times New Roman" pitchFamily="18" charset="0"/>
                <a:cs typeface="Times New Roman" pitchFamily="18" charset="0"/>
              </a:rPr>
              <a:t> Chéliff</a:t>
            </a:r>
            <a:endParaRPr lang="fr-FR" sz="1200" b="1" dirty="0">
              <a:solidFill>
                <a:schemeClr val="tx1"/>
              </a:solidFill>
              <a:latin typeface="Times New Roman" pitchFamily="18" charset="0"/>
              <a:cs typeface="Times New Roman" pitchFamily="18" charset="0"/>
            </a:endParaRPr>
          </a:p>
        </p:txBody>
      </p:sp>
      <p:cxnSp>
        <p:nvCxnSpPr>
          <p:cNvPr id="11" name="Connecteur droit avec flèche 10"/>
          <p:cNvCxnSpPr>
            <a:stCxn id="9" idx="1"/>
          </p:cNvCxnSpPr>
          <p:nvPr/>
        </p:nvCxnSpPr>
        <p:spPr>
          <a:xfrm rot="10800000">
            <a:off x="6643702" y="3929067"/>
            <a:ext cx="428628" cy="250033"/>
          </a:xfrm>
          <a:prstGeom prst="straightConnector1">
            <a:avLst/>
          </a:prstGeom>
          <a:ln>
            <a:solidFill>
              <a:schemeClr val="accent4">
                <a:lumMod val="50000"/>
              </a:schemeClr>
            </a:solidFill>
            <a:tailEnd type="arrow"/>
          </a:ln>
        </p:spPr>
        <p:style>
          <a:lnRef idx="2">
            <a:schemeClr val="accent6"/>
          </a:lnRef>
          <a:fillRef idx="0">
            <a:schemeClr val="accent6"/>
          </a:fillRef>
          <a:effectRef idx="1">
            <a:schemeClr val="accent6"/>
          </a:effectRef>
          <a:fontRef idx="minor">
            <a:schemeClr val="tx1"/>
          </a:fontRef>
        </p:style>
      </p:cxnSp>
      <p:sp>
        <p:nvSpPr>
          <p:cNvPr id="12" name="Ellipse 11"/>
          <p:cNvSpPr/>
          <p:nvPr/>
        </p:nvSpPr>
        <p:spPr>
          <a:xfrm>
            <a:off x="5072066" y="4357694"/>
            <a:ext cx="714380" cy="642942"/>
          </a:xfrm>
          <a:prstGeom prst="ellipse">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à coins arrondis 12"/>
          <p:cNvSpPr/>
          <p:nvPr/>
        </p:nvSpPr>
        <p:spPr>
          <a:xfrm>
            <a:off x="500034" y="142852"/>
            <a:ext cx="4286280" cy="500066"/>
          </a:xfrm>
          <a:prstGeom prst="roundRect">
            <a:avLst/>
          </a:prstGeom>
          <a:solidFill>
            <a:srgbClr val="FFFF0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u="sng" dirty="0" smtClean="0">
                <a:solidFill>
                  <a:schemeClr val="tx1"/>
                </a:solidFill>
                <a:latin typeface="Times New Roman" pitchFamily="18" charset="0"/>
                <a:cs typeface="Times New Roman" pitchFamily="18" charset="0"/>
              </a:rPr>
              <a:t>Photo satellitaire de la région de </a:t>
            </a:r>
            <a:r>
              <a:rPr lang="fr-FR" sz="1600" b="1" u="sng" dirty="0" err="1" smtClean="0">
                <a:solidFill>
                  <a:schemeClr val="tx1"/>
                </a:solidFill>
                <a:latin typeface="Times New Roman" pitchFamily="18" charset="0"/>
                <a:cs typeface="Times New Roman" pitchFamily="18" charset="0"/>
              </a:rPr>
              <a:t>Ech</a:t>
            </a:r>
            <a:r>
              <a:rPr lang="fr-FR" sz="1600" b="1" u="sng" dirty="0" smtClean="0">
                <a:solidFill>
                  <a:schemeClr val="tx1"/>
                </a:solidFill>
                <a:latin typeface="Times New Roman" pitchFamily="18" charset="0"/>
                <a:cs typeface="Times New Roman" pitchFamily="18" charset="0"/>
              </a:rPr>
              <a:t> Chéliff:</a:t>
            </a:r>
            <a:endParaRPr lang="fr-FR" sz="1600" b="1" u="sng"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pic>
        <p:nvPicPr>
          <p:cNvPr id="2050" name="Picture 2" descr="E:\GEOLOGIE\Zinou Master 1\Dossier 2\Projet tutoré du 2 semestre\Le seisme d' ech chlef\Photo sism\hhj.JPG"/>
          <p:cNvPicPr>
            <a:picLocks noChangeAspect="1" noChangeArrowheads="1"/>
          </p:cNvPicPr>
          <p:nvPr/>
        </p:nvPicPr>
        <p:blipFill>
          <a:blip r:embed="rId4"/>
          <a:srcRect/>
          <a:stretch>
            <a:fillRect/>
          </a:stretch>
        </p:blipFill>
        <p:spPr bwMode="auto">
          <a:xfrm>
            <a:off x="285720" y="500042"/>
            <a:ext cx="8429652" cy="6176982"/>
          </a:xfrm>
          <a:prstGeom prst="rect">
            <a:avLst/>
          </a:prstGeom>
          <a:noFill/>
        </p:spPr>
      </p:pic>
      <p:cxnSp>
        <p:nvCxnSpPr>
          <p:cNvPr id="21" name="Connecteur droit 20"/>
          <p:cNvCxnSpPr/>
          <p:nvPr/>
        </p:nvCxnSpPr>
        <p:spPr>
          <a:xfrm flipV="1">
            <a:off x="3286116" y="6143644"/>
            <a:ext cx="214314" cy="142876"/>
          </a:xfrm>
          <a:prstGeom prst="line">
            <a:avLst/>
          </a:prstGeom>
          <a:ln/>
        </p:spPr>
        <p:style>
          <a:lnRef idx="3">
            <a:schemeClr val="dk1"/>
          </a:lnRef>
          <a:fillRef idx="0">
            <a:schemeClr val="dk1"/>
          </a:fillRef>
          <a:effectRef idx="2">
            <a:schemeClr val="dk1"/>
          </a:effectRef>
          <a:fontRef idx="minor">
            <a:schemeClr val="tx1"/>
          </a:fontRef>
        </p:style>
      </p:cxnSp>
      <p:cxnSp>
        <p:nvCxnSpPr>
          <p:cNvPr id="23" name="Connecteur droit 22"/>
          <p:cNvCxnSpPr/>
          <p:nvPr/>
        </p:nvCxnSpPr>
        <p:spPr>
          <a:xfrm flipV="1">
            <a:off x="3500430" y="5929330"/>
            <a:ext cx="428628" cy="214314"/>
          </a:xfrm>
          <a:prstGeom prst="line">
            <a:avLst/>
          </a:prstGeom>
          <a:ln/>
        </p:spPr>
        <p:style>
          <a:lnRef idx="3">
            <a:schemeClr val="dk1"/>
          </a:lnRef>
          <a:fillRef idx="0">
            <a:schemeClr val="dk1"/>
          </a:fillRef>
          <a:effectRef idx="2">
            <a:schemeClr val="dk1"/>
          </a:effectRef>
          <a:fontRef idx="minor">
            <a:schemeClr val="tx1"/>
          </a:fontRef>
        </p:style>
      </p:cxnSp>
      <p:cxnSp>
        <p:nvCxnSpPr>
          <p:cNvPr id="25" name="Connecteur droit 24"/>
          <p:cNvCxnSpPr/>
          <p:nvPr/>
        </p:nvCxnSpPr>
        <p:spPr>
          <a:xfrm rot="5400000" flipH="1" flipV="1">
            <a:off x="3821901" y="5464983"/>
            <a:ext cx="571504" cy="357190"/>
          </a:xfrm>
          <a:prstGeom prst="line">
            <a:avLst/>
          </a:prstGeom>
          <a:ln/>
        </p:spPr>
        <p:style>
          <a:lnRef idx="3">
            <a:schemeClr val="dk1"/>
          </a:lnRef>
          <a:fillRef idx="0">
            <a:schemeClr val="dk1"/>
          </a:fillRef>
          <a:effectRef idx="2">
            <a:schemeClr val="dk1"/>
          </a:effectRef>
          <a:fontRef idx="minor">
            <a:schemeClr val="tx1"/>
          </a:fontRef>
        </p:style>
      </p:cxnSp>
      <p:cxnSp>
        <p:nvCxnSpPr>
          <p:cNvPr id="27" name="Connecteur droit 26"/>
          <p:cNvCxnSpPr/>
          <p:nvPr/>
        </p:nvCxnSpPr>
        <p:spPr>
          <a:xfrm rot="5400000" flipH="1" flipV="1">
            <a:off x="3214678" y="6000768"/>
            <a:ext cx="214314" cy="214314"/>
          </a:xfrm>
          <a:prstGeom prst="line">
            <a:avLst/>
          </a:prstGeom>
          <a:ln/>
        </p:spPr>
        <p:style>
          <a:lnRef idx="3">
            <a:schemeClr val="dk1"/>
          </a:lnRef>
          <a:fillRef idx="0">
            <a:schemeClr val="dk1"/>
          </a:fillRef>
          <a:effectRef idx="2">
            <a:schemeClr val="dk1"/>
          </a:effectRef>
          <a:fontRef idx="minor">
            <a:schemeClr val="tx1"/>
          </a:fontRef>
        </p:style>
      </p:cxnSp>
      <p:cxnSp>
        <p:nvCxnSpPr>
          <p:cNvPr id="29" name="Connecteur droit 28"/>
          <p:cNvCxnSpPr/>
          <p:nvPr/>
        </p:nvCxnSpPr>
        <p:spPr>
          <a:xfrm flipV="1">
            <a:off x="3428992" y="5857892"/>
            <a:ext cx="428628" cy="142876"/>
          </a:xfrm>
          <a:prstGeom prst="line">
            <a:avLst/>
          </a:prstGeom>
          <a:ln/>
        </p:spPr>
        <p:style>
          <a:lnRef idx="3">
            <a:schemeClr val="dk1"/>
          </a:lnRef>
          <a:fillRef idx="0">
            <a:schemeClr val="dk1"/>
          </a:fillRef>
          <a:effectRef idx="2">
            <a:schemeClr val="dk1"/>
          </a:effectRef>
          <a:fontRef idx="minor">
            <a:schemeClr val="tx1"/>
          </a:fontRef>
        </p:style>
      </p:cxnSp>
      <p:cxnSp>
        <p:nvCxnSpPr>
          <p:cNvPr id="31" name="Connecteur droit 30"/>
          <p:cNvCxnSpPr/>
          <p:nvPr/>
        </p:nvCxnSpPr>
        <p:spPr>
          <a:xfrm rot="5400000" flipH="1" flipV="1">
            <a:off x="3750463" y="5679297"/>
            <a:ext cx="285752" cy="71438"/>
          </a:xfrm>
          <a:prstGeom prst="line">
            <a:avLst/>
          </a:prstGeom>
          <a:ln/>
        </p:spPr>
        <p:style>
          <a:lnRef idx="3">
            <a:schemeClr val="dk1"/>
          </a:lnRef>
          <a:fillRef idx="0">
            <a:schemeClr val="dk1"/>
          </a:fillRef>
          <a:effectRef idx="2">
            <a:schemeClr val="dk1"/>
          </a:effectRef>
          <a:fontRef idx="minor">
            <a:schemeClr val="tx1"/>
          </a:fontRef>
        </p:style>
      </p:cxnSp>
      <p:cxnSp>
        <p:nvCxnSpPr>
          <p:cNvPr id="35" name="Connecteur droit 34"/>
          <p:cNvCxnSpPr/>
          <p:nvPr/>
        </p:nvCxnSpPr>
        <p:spPr>
          <a:xfrm flipV="1">
            <a:off x="3929058" y="5357826"/>
            <a:ext cx="285752" cy="214314"/>
          </a:xfrm>
          <a:prstGeom prst="line">
            <a:avLst/>
          </a:prstGeom>
          <a:ln/>
        </p:spPr>
        <p:style>
          <a:lnRef idx="3">
            <a:schemeClr val="dk1"/>
          </a:lnRef>
          <a:fillRef idx="0">
            <a:schemeClr val="dk1"/>
          </a:fillRef>
          <a:effectRef idx="2">
            <a:schemeClr val="dk1"/>
          </a:effectRef>
          <a:fontRef idx="minor">
            <a:schemeClr val="tx1"/>
          </a:fontRef>
        </p:style>
      </p:cxnSp>
      <p:sp>
        <p:nvSpPr>
          <p:cNvPr id="36" name="Organigramme : Connecteur 35"/>
          <p:cNvSpPr/>
          <p:nvPr/>
        </p:nvSpPr>
        <p:spPr>
          <a:xfrm>
            <a:off x="3286116" y="5857892"/>
            <a:ext cx="428628" cy="428628"/>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à coins arrondis 36"/>
          <p:cNvSpPr/>
          <p:nvPr/>
        </p:nvSpPr>
        <p:spPr>
          <a:xfrm>
            <a:off x="2071670" y="6000768"/>
            <a:ext cx="1071570" cy="35719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latin typeface="Times New Roman" pitchFamily="18" charset="0"/>
                <a:cs typeface="Times New Roman" pitchFamily="18" charset="0"/>
              </a:rPr>
              <a:t>El Asnam</a:t>
            </a:r>
            <a:endParaRPr lang="fr-FR" sz="1400" dirty="0">
              <a:solidFill>
                <a:schemeClr val="tx1"/>
              </a:solidFill>
              <a:latin typeface="Times New Roman" pitchFamily="18" charset="0"/>
              <a:cs typeface="Times New Roman" pitchFamily="18" charset="0"/>
            </a:endParaRPr>
          </a:p>
        </p:txBody>
      </p:sp>
      <p:cxnSp>
        <p:nvCxnSpPr>
          <p:cNvPr id="39" name="Connecteur droit 38"/>
          <p:cNvCxnSpPr/>
          <p:nvPr/>
        </p:nvCxnSpPr>
        <p:spPr>
          <a:xfrm rot="5400000" flipH="1" flipV="1">
            <a:off x="4357686" y="5000636"/>
            <a:ext cx="357190" cy="357190"/>
          </a:xfrm>
          <a:prstGeom prst="line">
            <a:avLst/>
          </a:prstGeom>
        </p:spPr>
        <p:style>
          <a:lnRef idx="3">
            <a:schemeClr val="dk1"/>
          </a:lnRef>
          <a:fillRef idx="0">
            <a:schemeClr val="dk1"/>
          </a:fillRef>
          <a:effectRef idx="2">
            <a:schemeClr val="dk1"/>
          </a:effectRef>
          <a:fontRef idx="minor">
            <a:schemeClr val="tx1"/>
          </a:fontRef>
        </p:style>
      </p:cxnSp>
      <p:cxnSp>
        <p:nvCxnSpPr>
          <p:cNvPr id="43" name="Connecteur droit 42"/>
          <p:cNvCxnSpPr/>
          <p:nvPr/>
        </p:nvCxnSpPr>
        <p:spPr>
          <a:xfrm flipV="1">
            <a:off x="4714876" y="4786322"/>
            <a:ext cx="357190" cy="214314"/>
          </a:xfrm>
          <a:prstGeom prst="line">
            <a:avLst/>
          </a:prstGeom>
        </p:spPr>
        <p:style>
          <a:lnRef idx="3">
            <a:schemeClr val="dk1"/>
          </a:lnRef>
          <a:fillRef idx="0">
            <a:schemeClr val="dk1"/>
          </a:fillRef>
          <a:effectRef idx="2">
            <a:schemeClr val="dk1"/>
          </a:effectRef>
          <a:fontRef idx="minor">
            <a:schemeClr val="tx1"/>
          </a:fontRef>
        </p:style>
      </p:cxnSp>
      <p:sp>
        <p:nvSpPr>
          <p:cNvPr id="45" name="Rectangle à coins arrondis 44"/>
          <p:cNvSpPr/>
          <p:nvPr/>
        </p:nvSpPr>
        <p:spPr>
          <a:xfrm>
            <a:off x="6715140" y="4000504"/>
            <a:ext cx="1857388" cy="42862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latin typeface="Times New Roman" pitchFamily="18" charset="0"/>
                <a:cs typeface="Times New Roman" pitchFamily="18" charset="0"/>
              </a:rPr>
              <a:t>Ville d’</a:t>
            </a:r>
            <a:r>
              <a:rPr lang="fr-FR" sz="1400" dirty="0" err="1" smtClean="0">
                <a:solidFill>
                  <a:schemeClr val="tx1"/>
                </a:solidFill>
                <a:latin typeface="Times New Roman" pitchFamily="18" charset="0"/>
                <a:cs typeface="Times New Roman" pitchFamily="18" charset="0"/>
              </a:rPr>
              <a:t>Ech</a:t>
            </a:r>
            <a:r>
              <a:rPr lang="fr-FR" sz="1400" dirty="0" smtClean="0">
                <a:solidFill>
                  <a:schemeClr val="tx1"/>
                </a:solidFill>
                <a:latin typeface="Times New Roman" pitchFamily="18" charset="0"/>
                <a:cs typeface="Times New Roman" pitchFamily="18" charset="0"/>
              </a:rPr>
              <a:t> Chéliff</a:t>
            </a:r>
            <a:endParaRPr lang="fr-FR" sz="1400" dirty="0">
              <a:solidFill>
                <a:schemeClr val="tx1"/>
              </a:solidFill>
              <a:latin typeface="Times New Roman" pitchFamily="18" charset="0"/>
              <a:cs typeface="Times New Roman" pitchFamily="18" charset="0"/>
            </a:endParaRPr>
          </a:p>
        </p:txBody>
      </p:sp>
      <p:cxnSp>
        <p:nvCxnSpPr>
          <p:cNvPr id="47" name="Connecteur droit avec flèche 46"/>
          <p:cNvCxnSpPr>
            <a:stCxn id="45" idx="1"/>
          </p:cNvCxnSpPr>
          <p:nvPr/>
        </p:nvCxnSpPr>
        <p:spPr>
          <a:xfrm rot="10800000">
            <a:off x="5643570" y="4214818"/>
            <a:ext cx="107157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49" name="Rectangle à coins arrondis 48"/>
          <p:cNvSpPr/>
          <p:nvPr/>
        </p:nvSpPr>
        <p:spPr>
          <a:xfrm>
            <a:off x="5214942" y="5572140"/>
            <a:ext cx="2500330" cy="42862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latin typeface="Times New Roman" pitchFamily="18" charset="0"/>
                <a:cs typeface="Times New Roman" pitchFamily="18" charset="0"/>
              </a:rPr>
              <a:t>Faille qui provoque le séisme</a:t>
            </a:r>
            <a:endParaRPr lang="fr-FR" sz="1400" dirty="0">
              <a:solidFill>
                <a:schemeClr val="tx1"/>
              </a:solidFill>
              <a:latin typeface="Times New Roman" pitchFamily="18" charset="0"/>
              <a:cs typeface="Times New Roman" pitchFamily="18" charset="0"/>
            </a:endParaRPr>
          </a:p>
        </p:txBody>
      </p:sp>
      <p:cxnSp>
        <p:nvCxnSpPr>
          <p:cNvPr id="51" name="Connecteur droit avec flèche 50"/>
          <p:cNvCxnSpPr>
            <a:stCxn id="49" idx="1"/>
          </p:cNvCxnSpPr>
          <p:nvPr/>
        </p:nvCxnSpPr>
        <p:spPr>
          <a:xfrm rot="10800000">
            <a:off x="4071934" y="5715016"/>
            <a:ext cx="1143008" cy="7143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4" name="Rectangle à coins arrondis 53"/>
          <p:cNvSpPr/>
          <p:nvPr/>
        </p:nvSpPr>
        <p:spPr>
          <a:xfrm>
            <a:off x="1571604" y="3786190"/>
            <a:ext cx="1571636" cy="42862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latin typeface="Times New Roman" pitchFamily="18" charset="0"/>
                <a:cs typeface="Times New Roman" pitchFamily="18" charset="0"/>
              </a:rPr>
              <a:t>Plaine du Chéliff</a:t>
            </a:r>
            <a:endParaRPr lang="fr-FR" sz="1400" dirty="0">
              <a:solidFill>
                <a:schemeClr val="tx1"/>
              </a:solidFill>
              <a:latin typeface="Times New Roman" pitchFamily="18" charset="0"/>
              <a:cs typeface="Times New Roman" pitchFamily="18" charset="0"/>
            </a:endParaRPr>
          </a:p>
        </p:txBody>
      </p:sp>
      <p:sp>
        <p:nvSpPr>
          <p:cNvPr id="57" name="Rectangle à coins arrondis 56"/>
          <p:cNvSpPr/>
          <p:nvPr/>
        </p:nvSpPr>
        <p:spPr>
          <a:xfrm>
            <a:off x="500034" y="142852"/>
            <a:ext cx="3429024" cy="35719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u="sng" dirty="0" smtClean="0">
                <a:solidFill>
                  <a:schemeClr val="tx1"/>
                </a:solidFill>
                <a:latin typeface="Times New Roman" pitchFamily="18" charset="0"/>
                <a:cs typeface="Times New Roman" pitchFamily="18" charset="0"/>
              </a:rPr>
              <a:t>Photo satellitaire avec une grande zoom:</a:t>
            </a:r>
            <a:r>
              <a:rPr lang="fr-FR" sz="1400" b="1" dirty="0" smtClean="0">
                <a:solidFill>
                  <a:schemeClr val="tx1"/>
                </a:solidFill>
                <a:latin typeface="Times New Roman" pitchFamily="18" charset="0"/>
                <a:cs typeface="Times New Roman" pitchFamily="18" charset="0"/>
              </a:rPr>
              <a:t> </a:t>
            </a:r>
            <a:endParaRPr lang="fr-FR" sz="14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428596" y="214290"/>
            <a:ext cx="1643042" cy="4286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u="sng" dirty="0" smtClean="0">
                <a:solidFill>
                  <a:schemeClr val="tx1"/>
                </a:solidFill>
                <a:latin typeface="Times New Roman" pitchFamily="18" charset="0"/>
                <a:cs typeface="Times New Roman" pitchFamily="18" charset="0"/>
              </a:rPr>
              <a:t>La zone d’étude:</a:t>
            </a:r>
            <a:endParaRPr lang="fr-FR" sz="1400" b="1" u="sng" dirty="0">
              <a:solidFill>
                <a:schemeClr val="tx1"/>
              </a:solidFill>
              <a:latin typeface="Times New Roman" pitchFamily="18" charset="0"/>
              <a:cs typeface="Times New Roman" pitchFamily="18" charset="0"/>
            </a:endParaRPr>
          </a:p>
        </p:txBody>
      </p:sp>
      <p:pic>
        <p:nvPicPr>
          <p:cNvPr id="3074" name="Picture 2" descr="E:\GEOLOGIE\Zinou Master 1\Dossier 2\Projet tutoré du 2 semestre\Le seisme d' ech chlef\Photo sism\14.JPG"/>
          <p:cNvPicPr>
            <a:picLocks noChangeAspect="1" noChangeArrowheads="1"/>
          </p:cNvPicPr>
          <p:nvPr/>
        </p:nvPicPr>
        <p:blipFill>
          <a:blip r:embed="rId4"/>
          <a:srcRect/>
          <a:stretch>
            <a:fillRect/>
          </a:stretch>
        </p:blipFill>
        <p:spPr bwMode="auto">
          <a:xfrm>
            <a:off x="142844" y="714357"/>
            <a:ext cx="8786874" cy="5786478"/>
          </a:xfrm>
          <a:prstGeom prst="rect">
            <a:avLst/>
          </a:prstGeom>
          <a:noFill/>
        </p:spPr>
      </p:pic>
      <p:sp>
        <p:nvSpPr>
          <p:cNvPr id="7" name="Ellipse 6"/>
          <p:cNvSpPr/>
          <p:nvPr/>
        </p:nvSpPr>
        <p:spPr>
          <a:xfrm>
            <a:off x="5214942" y="2071678"/>
            <a:ext cx="285752" cy="28575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smtClean="0">
                <a:solidFill>
                  <a:schemeClr val="tx1"/>
                </a:solidFill>
                <a:latin typeface="Times New Roman" pitchFamily="18" charset="0"/>
                <a:cs typeface="Times New Roman" pitchFamily="18" charset="0"/>
              </a:rPr>
              <a:t>I</a:t>
            </a:r>
            <a:endParaRPr lang="fr-FR" sz="1100" b="1" dirty="0">
              <a:solidFill>
                <a:schemeClr val="tx1"/>
              </a:solidFill>
              <a:latin typeface="Times New Roman" pitchFamily="18" charset="0"/>
              <a:cs typeface="Times New Roman" pitchFamily="18" charset="0"/>
            </a:endParaRPr>
          </a:p>
        </p:txBody>
      </p:sp>
      <p:sp>
        <p:nvSpPr>
          <p:cNvPr id="9" name="Organigramme : Connecteur 8"/>
          <p:cNvSpPr/>
          <p:nvPr/>
        </p:nvSpPr>
        <p:spPr>
          <a:xfrm>
            <a:off x="5500694" y="2714620"/>
            <a:ext cx="428628" cy="357190"/>
          </a:xfrm>
          <a:prstGeom prst="flowChartConnector">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smtClean="0">
                <a:solidFill>
                  <a:schemeClr val="tx1"/>
                </a:solidFill>
                <a:latin typeface="Times New Roman" pitchFamily="18" charset="0"/>
                <a:cs typeface="Times New Roman" pitchFamily="18" charset="0"/>
              </a:rPr>
              <a:t>II</a:t>
            </a:r>
            <a:endParaRPr lang="fr-FR" sz="1000" b="1" dirty="0">
              <a:solidFill>
                <a:schemeClr val="tx1"/>
              </a:solidFill>
              <a:latin typeface="Times New Roman" pitchFamily="18" charset="0"/>
              <a:cs typeface="Times New Roman" pitchFamily="18" charset="0"/>
            </a:endParaRPr>
          </a:p>
        </p:txBody>
      </p:sp>
      <p:sp>
        <p:nvSpPr>
          <p:cNvPr id="10" name="Organigramme : Connecteur 9"/>
          <p:cNvSpPr/>
          <p:nvPr/>
        </p:nvSpPr>
        <p:spPr>
          <a:xfrm>
            <a:off x="6072198" y="4500570"/>
            <a:ext cx="642942" cy="571504"/>
          </a:xfrm>
          <a:prstGeom prst="flowChartConnector">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err="1" smtClean="0">
                <a:solidFill>
                  <a:schemeClr val="tx1"/>
                </a:solidFill>
                <a:latin typeface="Times New Roman" pitchFamily="18" charset="0"/>
                <a:cs typeface="Times New Roman" pitchFamily="18" charset="0"/>
              </a:rPr>
              <a:t>IIIa</a:t>
            </a:r>
            <a:endParaRPr lang="fr-FR" sz="1000" b="1" dirty="0">
              <a:solidFill>
                <a:schemeClr val="tx1"/>
              </a:solidFill>
              <a:latin typeface="Times New Roman" pitchFamily="18" charset="0"/>
              <a:cs typeface="Times New Roman" pitchFamily="18" charset="0"/>
            </a:endParaRPr>
          </a:p>
        </p:txBody>
      </p:sp>
      <p:sp>
        <p:nvSpPr>
          <p:cNvPr id="11" name="Organigramme : Connecteur 10"/>
          <p:cNvSpPr/>
          <p:nvPr/>
        </p:nvSpPr>
        <p:spPr>
          <a:xfrm>
            <a:off x="857224" y="1643050"/>
            <a:ext cx="642942" cy="642942"/>
          </a:xfrm>
          <a:prstGeom prst="flowChartConnector">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err="1" smtClean="0">
                <a:solidFill>
                  <a:schemeClr val="tx1"/>
                </a:solidFill>
                <a:latin typeface="Times New Roman" pitchFamily="18" charset="0"/>
                <a:cs typeface="Times New Roman" pitchFamily="18" charset="0"/>
              </a:rPr>
              <a:t>IIIb</a:t>
            </a:r>
            <a:endParaRPr lang="fr-FR" sz="1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D:\photos\Mes Image 1\assmaa allah\12.png"/>
          <p:cNvPicPr>
            <a:picLocks noChangeAspect="1" noChangeArrowheads="1"/>
          </p:cNvPicPr>
          <p:nvPr/>
        </p:nvPicPr>
        <p:blipFill>
          <a:blip r:embed="rId3"/>
          <a:srcRect/>
          <a:stretch>
            <a:fillRect/>
          </a:stretch>
        </p:blipFill>
        <p:spPr bwMode="auto">
          <a:xfrm>
            <a:off x="0" y="0"/>
            <a:ext cx="9144008" cy="6858000"/>
          </a:xfrm>
          <a:prstGeom prst="rect">
            <a:avLst/>
          </a:prstGeom>
          <a:noFill/>
        </p:spPr>
      </p:pic>
      <p:sp>
        <p:nvSpPr>
          <p:cNvPr id="5" name="Rectangle à coins arrondis 4"/>
          <p:cNvSpPr/>
          <p:nvPr/>
        </p:nvSpPr>
        <p:spPr>
          <a:xfrm>
            <a:off x="428596" y="285728"/>
            <a:ext cx="3286148" cy="4286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u="sng" dirty="0" smtClean="0">
                <a:solidFill>
                  <a:schemeClr val="tx1"/>
                </a:solidFill>
                <a:latin typeface="Times New Roman" pitchFamily="18" charset="0"/>
                <a:cs typeface="Times New Roman" pitchFamily="18" charset="0"/>
              </a:rPr>
              <a:t>Carte géotechnique:</a:t>
            </a:r>
            <a:endParaRPr lang="fr-FR" sz="2000" b="1" u="sng" dirty="0">
              <a:solidFill>
                <a:schemeClr val="tx1"/>
              </a:solidFill>
              <a:latin typeface="Times New Roman" pitchFamily="18" charset="0"/>
              <a:cs typeface="Times New Roman" pitchFamily="18" charset="0"/>
            </a:endParaRPr>
          </a:p>
        </p:txBody>
      </p:sp>
      <p:sp>
        <p:nvSpPr>
          <p:cNvPr id="6" name="Rectangle 5"/>
          <p:cNvSpPr/>
          <p:nvPr/>
        </p:nvSpPr>
        <p:spPr>
          <a:xfrm>
            <a:off x="285720" y="785794"/>
            <a:ext cx="8643998" cy="5929354"/>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400" b="1" dirty="0" smtClean="0">
                <a:solidFill>
                  <a:schemeClr val="bg1"/>
                </a:solidFill>
              </a:rPr>
              <a:t>	</a:t>
            </a:r>
            <a:r>
              <a:rPr lang="fr-FR" b="1" dirty="0" smtClean="0">
                <a:solidFill>
                  <a:schemeClr val="bg1"/>
                </a:solidFill>
                <a:latin typeface="Times New Roman" pitchFamily="18" charset="0"/>
                <a:cs typeface="Times New Roman" pitchFamily="18" charset="0"/>
              </a:rPr>
              <a:t>Pour établir une carte géotechnique, il faut utilisé des données de </a:t>
            </a:r>
            <a:r>
              <a:rPr lang="fr-FR" b="1" dirty="0" err="1" smtClean="0">
                <a:solidFill>
                  <a:schemeClr val="bg1"/>
                </a:solidFill>
                <a:latin typeface="Times New Roman" pitchFamily="18" charset="0"/>
                <a:cs typeface="Times New Roman" pitchFamily="18" charset="0"/>
              </a:rPr>
              <a:t>Sub</a:t>
            </a:r>
            <a:r>
              <a:rPr lang="fr-FR" b="1" dirty="0" smtClean="0">
                <a:solidFill>
                  <a:schemeClr val="bg1"/>
                </a:solidFill>
                <a:latin typeface="Times New Roman" pitchFamily="18" charset="0"/>
                <a:cs typeface="Times New Roman" pitchFamily="18" charset="0"/>
              </a:rPr>
              <a:t>-surface de chaque site d’étude et aussi bien utilisé les méthodes géotechniques tel que sondage électrique vertical, essais de Pen. Dyn, les puits, les forages, ces techniques est réalisé dans les régions urbanisés suivantes:</a:t>
            </a:r>
          </a:p>
          <a:p>
            <a:endParaRPr lang="fr-FR" b="1" dirty="0" smtClean="0">
              <a:solidFill>
                <a:schemeClr val="bg1"/>
              </a:solidFill>
              <a:latin typeface="Times New Roman" pitchFamily="18" charset="0"/>
              <a:cs typeface="Times New Roman" pitchFamily="18" charset="0"/>
            </a:endParaRPr>
          </a:p>
          <a:p>
            <a:pPr marL="800100" lvl="1" indent="-342900">
              <a:buFont typeface="+mj-lt"/>
              <a:buAutoNum type="arabicPeriod"/>
            </a:pPr>
            <a:r>
              <a:rPr lang="fr-FR" b="1" u="sng" dirty="0" smtClean="0">
                <a:solidFill>
                  <a:srgbClr val="FFFF00"/>
                </a:solidFill>
                <a:latin typeface="Times New Roman" pitchFamily="18" charset="0"/>
                <a:cs typeface="Times New Roman" pitchFamily="18" charset="0"/>
              </a:rPr>
              <a:t>ECH Chéliff:</a:t>
            </a:r>
            <a:r>
              <a:rPr lang="fr-FR" b="1" dirty="0" smtClean="0">
                <a:solidFill>
                  <a:srgbClr val="FFFF00"/>
                </a:solidFill>
                <a:latin typeface="Times New Roman" pitchFamily="18" charset="0"/>
                <a:cs typeface="Times New Roman" pitchFamily="18" charset="0"/>
              </a:rPr>
              <a:t> </a:t>
            </a:r>
            <a:r>
              <a:rPr lang="fr-FR" b="1" dirty="0" smtClean="0">
                <a:solidFill>
                  <a:schemeClr val="bg1"/>
                </a:solidFill>
                <a:latin typeface="Times New Roman" pitchFamily="18" charset="0"/>
                <a:cs typeface="Times New Roman" pitchFamily="18" charset="0"/>
              </a:rPr>
              <a:t>500 logs, Centre culturel, Polyclinique CASORAL, SUNDAGE Galerie, CEM AOCCA SAHNOUN, Cercle DNC/ASTO,EX-TRESOR, SMA1 SCHOOL EL CHLEF, SMA2 SOGEDIA, SMA3 ESERVOIR, CENTRE UNIVERSITAIRE, 670 LOGS, ZONE SOCIOCULTURELLE, LYCEE, CEM 800/300, MOSQUEE, SURETE, TRESORERIE, GARE, HOTEL 30 CHAMBRES, 130 LOGS, CFA, 70 LOGS, STATION D’OPERATION, 190 LOGS, ZONE INDUST CUM DPOV, ZONE INDUST OUED SLY, CENTRE PLASTIQUE, 109 LOGS, CIMENTERIE SNMC, PONT SUR L’OUED SLY, PONT/OUED CHELIFF, CENTRE DISTRIA CIMEN, DESORDRE SONELGAZ, SONAC, ECOLE NORMALE, CENTRE DUC/RECH PFDA, PROTECTION CIVILE, CEMP CHETTIA,  1230 LOGS A CHETTIA, PONT A PONT FBA, STADE SEMENC OUM DROU, PT/ OUED CHELIFF ON53, PT/ OUED CHELIFF ON 53, STATION DE SEMENCES, SONELGAZ, CAVNUS, CEM 600, LYCEE 1000 F/1000G, MAISON DE LA CULTURE, LYCEE, BATIMENT DU PARTI, CITEE AN NASR, GARE, VILLA.</a:t>
            </a:r>
          </a:p>
          <a:p>
            <a:pPr marL="800100" lvl="1" indent="-342900">
              <a:buFont typeface="+mj-lt"/>
              <a:buAutoNum type="arabicPeriod"/>
            </a:pPr>
            <a:endParaRPr lang="fr-FR" b="1"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1144</TotalTime>
  <Words>848</Words>
  <PresentationFormat>Affichage à l'écran (4:3)</PresentationFormat>
  <Paragraphs>193</Paragraphs>
  <Slides>21</Slides>
  <Notes>21</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zinou chiter</dc:creator>
  <cp:lastModifiedBy>zinou chiter</cp:lastModifiedBy>
  <cp:revision>119</cp:revision>
  <dcterms:created xsi:type="dcterms:W3CDTF">2012-04-24T15:20:27Z</dcterms:created>
  <dcterms:modified xsi:type="dcterms:W3CDTF">2012-06-18T07:25:01Z</dcterms:modified>
</cp:coreProperties>
</file>